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9" r:id="rId1"/>
  </p:sldMasterIdLst>
  <p:sldIdLst>
    <p:sldId id="256" r:id="rId2"/>
    <p:sldId id="327" r:id="rId3"/>
    <p:sldId id="347" r:id="rId4"/>
    <p:sldId id="348" r:id="rId5"/>
    <p:sldId id="345" r:id="rId6"/>
    <p:sldId id="335" r:id="rId7"/>
    <p:sldId id="349" r:id="rId8"/>
    <p:sldId id="350" r:id="rId9"/>
    <p:sldId id="351" r:id="rId10"/>
    <p:sldId id="328" r:id="rId11"/>
    <p:sldId id="329" r:id="rId12"/>
    <p:sldId id="340" r:id="rId13"/>
    <p:sldId id="341" r:id="rId14"/>
    <p:sldId id="330" r:id="rId15"/>
    <p:sldId id="342" r:id="rId16"/>
    <p:sldId id="343" r:id="rId17"/>
    <p:sldId id="353" r:id="rId18"/>
    <p:sldId id="331" r:id="rId19"/>
    <p:sldId id="352" r:id="rId20"/>
    <p:sldId id="292" r:id="rId21"/>
    <p:sldId id="296" r:id="rId22"/>
    <p:sldId id="297" r:id="rId23"/>
    <p:sldId id="322" r:id="rId24"/>
    <p:sldId id="298" r:id="rId25"/>
    <p:sldId id="293" r:id="rId26"/>
    <p:sldId id="299" r:id="rId27"/>
    <p:sldId id="300" r:id="rId28"/>
    <p:sldId id="313" r:id="rId29"/>
    <p:sldId id="301" r:id="rId30"/>
    <p:sldId id="294" r:id="rId31"/>
    <p:sldId id="318" r:id="rId32"/>
    <p:sldId id="295" r:id="rId33"/>
    <p:sldId id="309" r:id="rId34"/>
    <p:sldId id="302" r:id="rId35"/>
    <p:sldId id="319" r:id="rId36"/>
    <p:sldId id="320" r:id="rId37"/>
    <p:sldId id="321" r:id="rId38"/>
    <p:sldId id="325" r:id="rId39"/>
    <p:sldId id="324" r:id="rId40"/>
    <p:sldId id="326" r:id="rId41"/>
    <p:sldId id="332" r:id="rId42"/>
    <p:sldId id="333" r:id="rId43"/>
    <p:sldId id="334" r:id="rId44"/>
    <p:sldId id="344" r:id="rId45"/>
    <p:sldId id="311" r:id="rId46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Destaqu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567" autoAdjust="0"/>
    <p:restoredTop sz="94660"/>
  </p:normalViewPr>
  <p:slideViewPr>
    <p:cSldViewPr snapToGrid="0">
      <p:cViewPr>
        <p:scale>
          <a:sx n="80" d="100"/>
          <a:sy n="80" d="100"/>
        </p:scale>
        <p:origin x="-126" y="-12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3D7B9-2A43-44DB-BC93-ADC87BEDF56A}" type="datetimeFigureOut">
              <a:rPr lang="pt-PT" smtClean="0"/>
              <a:pPr/>
              <a:t>15-06-2014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7621A-5750-4F9B-B617-0ACE53FDD711}" type="slidenum">
              <a:rPr lang="pt-PT" smtClean="0"/>
              <a:pPr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3929780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3D7B9-2A43-44DB-BC93-ADC87BEDF56A}" type="datetimeFigureOut">
              <a:rPr lang="pt-PT" smtClean="0"/>
              <a:pPr/>
              <a:t>15-06-2014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7621A-5750-4F9B-B617-0ACE53FDD711}" type="slidenum">
              <a:rPr lang="pt-PT" smtClean="0"/>
              <a:pPr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8107345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3D7B9-2A43-44DB-BC93-ADC87BEDF56A}" type="datetimeFigureOut">
              <a:rPr lang="pt-PT" smtClean="0"/>
              <a:pPr/>
              <a:t>15-06-2014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7621A-5750-4F9B-B617-0ACE53FDD711}" type="slidenum">
              <a:rPr lang="pt-PT" smtClean="0"/>
              <a:pPr/>
              <a:t>‹nº›</a:t>
            </a:fld>
            <a:endParaRPr lang="pt-PT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873776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3D7B9-2A43-44DB-BC93-ADC87BEDF56A}" type="datetimeFigureOut">
              <a:rPr lang="pt-PT" smtClean="0"/>
              <a:pPr/>
              <a:t>15-06-2014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7621A-5750-4F9B-B617-0ACE53FDD711}" type="slidenum">
              <a:rPr lang="pt-PT" smtClean="0"/>
              <a:pPr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5994413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3D7B9-2A43-44DB-BC93-ADC87BEDF56A}" type="datetimeFigureOut">
              <a:rPr lang="pt-PT" smtClean="0"/>
              <a:pPr/>
              <a:t>15-06-2014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7621A-5750-4F9B-B617-0ACE53FDD711}" type="slidenum">
              <a:rPr lang="pt-PT" smtClean="0"/>
              <a:pPr/>
              <a:t>‹nº›</a:t>
            </a:fld>
            <a:endParaRPr lang="pt-PT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2658775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3D7B9-2A43-44DB-BC93-ADC87BEDF56A}" type="datetimeFigureOut">
              <a:rPr lang="pt-PT" smtClean="0"/>
              <a:pPr/>
              <a:t>15-06-2014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7621A-5750-4F9B-B617-0ACE53FDD711}" type="slidenum">
              <a:rPr lang="pt-PT" smtClean="0"/>
              <a:pPr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6946237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3D7B9-2A43-44DB-BC93-ADC87BEDF56A}" type="datetimeFigureOut">
              <a:rPr lang="pt-PT" smtClean="0"/>
              <a:pPr/>
              <a:t>15-06-2014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7621A-5750-4F9B-B617-0ACE53FDD711}" type="slidenum">
              <a:rPr lang="pt-PT" smtClean="0"/>
              <a:pPr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9579603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3D7B9-2A43-44DB-BC93-ADC87BEDF56A}" type="datetimeFigureOut">
              <a:rPr lang="pt-PT" smtClean="0"/>
              <a:pPr/>
              <a:t>15-06-2014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7621A-5750-4F9B-B617-0ACE53FDD711}" type="slidenum">
              <a:rPr lang="pt-PT" smtClean="0"/>
              <a:pPr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7520283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3D7B9-2A43-44DB-BC93-ADC87BEDF56A}" type="datetimeFigureOut">
              <a:rPr lang="pt-PT" smtClean="0"/>
              <a:pPr/>
              <a:t>15-06-2014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7621A-5750-4F9B-B617-0ACE53FDD711}" type="slidenum">
              <a:rPr lang="pt-PT" smtClean="0"/>
              <a:pPr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7628417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3D7B9-2A43-44DB-BC93-ADC87BEDF56A}" type="datetimeFigureOut">
              <a:rPr lang="pt-PT" smtClean="0"/>
              <a:pPr/>
              <a:t>15-06-2014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7621A-5750-4F9B-B617-0ACE53FDD711}" type="slidenum">
              <a:rPr lang="pt-PT" smtClean="0"/>
              <a:pPr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4890735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3D7B9-2A43-44DB-BC93-ADC87BEDF56A}" type="datetimeFigureOut">
              <a:rPr lang="pt-PT" smtClean="0"/>
              <a:pPr/>
              <a:t>15-06-2014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7621A-5750-4F9B-B617-0ACE53FDD711}" type="slidenum">
              <a:rPr lang="pt-PT" smtClean="0"/>
              <a:pPr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9661930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3D7B9-2A43-44DB-BC93-ADC87BEDF56A}" type="datetimeFigureOut">
              <a:rPr lang="pt-PT" smtClean="0"/>
              <a:pPr/>
              <a:t>15-06-2014</a:t>
            </a:fld>
            <a:endParaRPr lang="pt-P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7621A-5750-4F9B-B617-0ACE53FDD711}" type="slidenum">
              <a:rPr lang="pt-PT" smtClean="0"/>
              <a:pPr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3069561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3D7B9-2A43-44DB-BC93-ADC87BEDF56A}" type="datetimeFigureOut">
              <a:rPr lang="pt-PT" smtClean="0"/>
              <a:pPr/>
              <a:t>15-06-2014</a:t>
            </a:fld>
            <a:endParaRPr lang="pt-P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7621A-5750-4F9B-B617-0ACE53FDD711}" type="slidenum">
              <a:rPr lang="pt-PT" smtClean="0"/>
              <a:pPr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5736425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3D7B9-2A43-44DB-BC93-ADC87BEDF56A}" type="datetimeFigureOut">
              <a:rPr lang="pt-PT" smtClean="0"/>
              <a:pPr/>
              <a:t>15-06-2014</a:t>
            </a:fld>
            <a:endParaRPr lang="pt-P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7621A-5750-4F9B-B617-0ACE53FDD711}" type="slidenum">
              <a:rPr lang="pt-PT" smtClean="0"/>
              <a:pPr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713969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3D7B9-2A43-44DB-BC93-ADC87BEDF56A}" type="datetimeFigureOut">
              <a:rPr lang="pt-PT" smtClean="0"/>
              <a:pPr/>
              <a:t>15-06-2014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7621A-5750-4F9B-B617-0ACE53FDD711}" type="slidenum">
              <a:rPr lang="pt-PT" smtClean="0"/>
              <a:pPr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125755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3D7B9-2A43-44DB-BC93-ADC87BEDF56A}" type="datetimeFigureOut">
              <a:rPr lang="pt-PT" smtClean="0"/>
              <a:pPr/>
              <a:t>15-06-2014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7621A-5750-4F9B-B617-0ACE53FDD711}" type="slidenum">
              <a:rPr lang="pt-PT" smtClean="0"/>
              <a:pPr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758383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33D7B9-2A43-44DB-BC93-ADC87BEDF56A}" type="datetimeFigureOut">
              <a:rPr lang="pt-PT" smtClean="0"/>
              <a:pPr/>
              <a:t>15-06-2014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44C7621A-5750-4F9B-B617-0ACE53FDD711}" type="slidenum">
              <a:rPr lang="pt-PT" smtClean="0"/>
              <a:pPr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1812742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  <p:sldLayoutId id="2147483701" r:id="rId12"/>
    <p:sldLayoutId id="2147483702" r:id="rId13"/>
    <p:sldLayoutId id="2147483703" r:id="rId14"/>
    <p:sldLayoutId id="2147483704" r:id="rId15"/>
    <p:sldLayoutId id="2147483705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jpg"/><Relationship Id="rId15" Type="http://schemas.openxmlformats.org/officeDocument/2006/relationships/image" Target="../media/image16.png"/><Relationship Id="rId10" Type="http://schemas.openxmlformats.org/officeDocument/2006/relationships/image" Target="../media/image11.jpg"/><Relationship Id="rId4" Type="http://schemas.openxmlformats.org/officeDocument/2006/relationships/image" Target="../media/image5.jpe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12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11.jp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36673" y="1524000"/>
            <a:ext cx="6954591" cy="1939174"/>
          </a:xfrm>
        </p:spPr>
        <p:txBody>
          <a:bodyPr>
            <a:normAutofit/>
          </a:bodyPr>
          <a:lstStyle/>
          <a:p>
            <a:pPr algn="ctr"/>
            <a:r>
              <a:rPr lang="pt-PT" sz="6000" b="1" dirty="0" smtClean="0">
                <a:latin typeface="Batang" panose="02030600000101010101" pitchFamily="18" charset="-127"/>
                <a:ea typeface="Batang" panose="02030600000101010101" pitchFamily="18" charset="-127"/>
              </a:rPr>
              <a:t>Projeto Letrinhas</a:t>
            </a:r>
            <a:endParaRPr lang="pt-PT" sz="6000" b="1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8596" y="2946056"/>
            <a:ext cx="2386173" cy="2386173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982" y="0"/>
            <a:ext cx="5908578" cy="1339278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5903306"/>
            <a:ext cx="1143000" cy="952500"/>
          </a:xfrm>
          <a:prstGeom prst="rect">
            <a:avLst/>
          </a:prstGeom>
        </p:spPr>
      </p:pic>
      <p:sp>
        <p:nvSpPr>
          <p:cNvPr id="10" name="CaixaDeTexto 5"/>
          <p:cNvSpPr txBox="1"/>
          <p:nvPr/>
        </p:nvSpPr>
        <p:spPr>
          <a:xfrm>
            <a:off x="400931" y="6578847"/>
            <a:ext cx="609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pt-PT" sz="1200" dirty="0" smtClean="0">
                <a:solidFill>
                  <a:schemeClr val="accent1"/>
                </a:solidFill>
              </a:rPr>
              <a:t>Letrinhas </a:t>
            </a:r>
            <a:r>
              <a:rPr lang="en-US" sz="1200" dirty="0" smtClean="0">
                <a:solidFill>
                  <a:schemeClr val="accent1"/>
                </a:solidFill>
              </a:rPr>
              <a:t> – </a:t>
            </a:r>
            <a:r>
              <a:rPr lang="pt-PT" sz="1200" dirty="0" smtClean="0">
                <a:solidFill>
                  <a:schemeClr val="accent1"/>
                </a:solidFill>
              </a:rPr>
              <a:t>Projeto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Sistemas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Informação</a:t>
            </a:r>
            <a:r>
              <a:rPr lang="en-US" sz="1200" dirty="0" smtClean="0">
                <a:solidFill>
                  <a:schemeClr val="accent1"/>
                </a:solidFill>
              </a:rPr>
              <a:t> -2013/ 2014</a:t>
            </a:r>
            <a:endParaRPr lang="en-US" sz="12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088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>
          <a:xfrm>
            <a:off x="677333" y="1320844"/>
            <a:ext cx="9548491" cy="4959537"/>
          </a:xfrm>
        </p:spPr>
        <p:txBody>
          <a:bodyPr>
            <a:normAutofit/>
          </a:bodyPr>
          <a:lstStyle/>
          <a:p>
            <a:r>
              <a:rPr lang="pt-PT" sz="2400" dirty="0" smtClean="0"/>
              <a:t>...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5903306"/>
            <a:ext cx="1143000" cy="952500"/>
          </a:xfrm>
          <a:prstGeom prst="rect">
            <a:avLst/>
          </a:prstGeom>
        </p:spPr>
      </p:pic>
      <p:sp>
        <p:nvSpPr>
          <p:cNvPr id="5" name="CaixaDeTexto 5"/>
          <p:cNvSpPr txBox="1"/>
          <p:nvPr/>
        </p:nvSpPr>
        <p:spPr>
          <a:xfrm>
            <a:off x="400931" y="6578847"/>
            <a:ext cx="609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pt-PT" sz="1200" dirty="0" smtClean="0">
                <a:solidFill>
                  <a:schemeClr val="accent1"/>
                </a:solidFill>
              </a:rPr>
              <a:t>Letrinhas </a:t>
            </a:r>
            <a:r>
              <a:rPr lang="en-US" sz="1200" dirty="0" smtClean="0">
                <a:solidFill>
                  <a:schemeClr val="accent1"/>
                </a:solidFill>
              </a:rPr>
              <a:t> – </a:t>
            </a:r>
            <a:r>
              <a:rPr lang="pt-PT" sz="1200" dirty="0" smtClean="0">
                <a:solidFill>
                  <a:schemeClr val="accent1"/>
                </a:solidFill>
              </a:rPr>
              <a:t>Projeto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Sistemas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Informação</a:t>
            </a:r>
            <a:r>
              <a:rPr lang="en-US" sz="1200" dirty="0" smtClean="0">
                <a:solidFill>
                  <a:schemeClr val="accent1"/>
                </a:solidFill>
              </a:rPr>
              <a:t> -2013/ 2014</a:t>
            </a:r>
            <a:endParaRPr lang="en-US" sz="1200" dirty="0">
              <a:solidFill>
                <a:schemeClr val="accent1"/>
              </a:solidFill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0" y="269267"/>
            <a:ext cx="8348354" cy="745938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4000" dirty="0" smtClean="0"/>
              <a:t> </a:t>
            </a:r>
            <a:r>
              <a:rPr lang="pt-PT" sz="4000" dirty="0" smtClean="0"/>
              <a:t>Funcionalidades implementadas</a:t>
            </a:r>
            <a:endParaRPr lang="pt-PT" sz="4000" dirty="0"/>
          </a:p>
        </p:txBody>
      </p:sp>
    </p:spTree>
    <p:extLst>
      <p:ext uri="{BB962C8B-B14F-4D97-AF65-F5344CB8AC3E}">
        <p14:creationId xmlns:p14="http://schemas.microsoft.com/office/powerpoint/2010/main" val="481069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ubtitle 2"/>
          <p:cNvSpPr txBox="1">
            <a:spLocks/>
          </p:cNvSpPr>
          <p:nvPr/>
        </p:nvSpPr>
        <p:spPr>
          <a:xfrm>
            <a:off x="0" y="269267"/>
            <a:ext cx="5024513" cy="745938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4000" dirty="0" smtClean="0"/>
              <a:t> Estrutura</a:t>
            </a:r>
            <a:endParaRPr lang="pt-PT" sz="4000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5903306"/>
            <a:ext cx="1143000" cy="952500"/>
          </a:xfrm>
          <a:prstGeom prst="rect">
            <a:avLst/>
          </a:prstGeom>
        </p:spPr>
      </p:pic>
      <p:sp>
        <p:nvSpPr>
          <p:cNvPr id="5" name="CaixaDeTexto 5"/>
          <p:cNvSpPr txBox="1"/>
          <p:nvPr/>
        </p:nvSpPr>
        <p:spPr>
          <a:xfrm>
            <a:off x="400931" y="6578847"/>
            <a:ext cx="609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pt-PT" sz="1200" dirty="0" smtClean="0">
                <a:solidFill>
                  <a:schemeClr val="accent1"/>
                </a:solidFill>
              </a:rPr>
              <a:t>Letrinhas </a:t>
            </a:r>
            <a:r>
              <a:rPr lang="en-US" sz="1200" dirty="0" smtClean="0">
                <a:solidFill>
                  <a:schemeClr val="accent1"/>
                </a:solidFill>
              </a:rPr>
              <a:t> – </a:t>
            </a:r>
            <a:r>
              <a:rPr lang="pt-PT" sz="1200" dirty="0" smtClean="0">
                <a:solidFill>
                  <a:schemeClr val="accent1"/>
                </a:solidFill>
              </a:rPr>
              <a:t>Projeto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Sistemas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Informação</a:t>
            </a:r>
            <a:r>
              <a:rPr lang="en-US" sz="1200" dirty="0" smtClean="0">
                <a:solidFill>
                  <a:schemeClr val="accent1"/>
                </a:solidFill>
              </a:rPr>
              <a:t> -2013/ 2014</a:t>
            </a:r>
            <a:endParaRPr lang="en-US" sz="1200" dirty="0">
              <a:solidFill>
                <a:schemeClr val="accent1"/>
              </a:solidFill>
            </a:endParaRPr>
          </a:p>
        </p:txBody>
      </p:sp>
      <p:pic>
        <p:nvPicPr>
          <p:cNvPr id="18" name="Imagem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0301" y="2760677"/>
            <a:ext cx="974144" cy="974144"/>
          </a:xfrm>
          <a:prstGeom prst="rect">
            <a:avLst/>
          </a:prstGeom>
        </p:spPr>
      </p:pic>
      <p:grpSp>
        <p:nvGrpSpPr>
          <p:cNvPr id="78" name="Grupo 77"/>
          <p:cNvGrpSpPr/>
          <p:nvPr/>
        </p:nvGrpSpPr>
        <p:grpSpPr>
          <a:xfrm>
            <a:off x="-38176" y="269267"/>
            <a:ext cx="12389194" cy="6375975"/>
            <a:chOff x="-38176" y="269267"/>
            <a:chExt cx="12389194" cy="6375975"/>
          </a:xfrm>
        </p:grpSpPr>
        <p:pic>
          <p:nvPicPr>
            <p:cNvPr id="8" name="Imagem 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684" y="5327751"/>
              <a:ext cx="1345708" cy="1030308"/>
            </a:xfrm>
            <a:prstGeom prst="rect">
              <a:avLst/>
            </a:prstGeom>
          </p:spPr>
        </p:pic>
        <p:pic>
          <p:nvPicPr>
            <p:cNvPr id="9" name="Imagem 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40805" y="5349248"/>
              <a:ext cx="1345708" cy="1030308"/>
            </a:xfrm>
            <a:prstGeom prst="rect">
              <a:avLst/>
            </a:prstGeom>
          </p:spPr>
        </p:pic>
        <p:pic>
          <p:nvPicPr>
            <p:cNvPr id="10" name="Imagem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8435" y="1028876"/>
              <a:ext cx="1345708" cy="1030308"/>
            </a:xfrm>
            <a:prstGeom prst="rect">
              <a:avLst/>
            </a:prstGeom>
          </p:spPr>
        </p:pic>
        <p:pic>
          <p:nvPicPr>
            <p:cNvPr id="11" name="Imagem 1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01509" y="1815008"/>
              <a:ext cx="3565886" cy="4603452"/>
            </a:xfrm>
            <a:prstGeom prst="rect">
              <a:avLst/>
            </a:prstGeom>
          </p:spPr>
        </p:pic>
        <p:pic>
          <p:nvPicPr>
            <p:cNvPr id="13" name="Imagem 1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18464" y="3734821"/>
              <a:ext cx="1932554" cy="1932554"/>
            </a:xfrm>
            <a:prstGeom prst="rect">
              <a:avLst/>
            </a:prstGeom>
          </p:spPr>
        </p:pic>
        <p:pic>
          <p:nvPicPr>
            <p:cNvPr id="14" name="Imagem 13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70233" y="1958002"/>
              <a:ext cx="2854280" cy="2854280"/>
            </a:xfrm>
            <a:prstGeom prst="rect">
              <a:avLst/>
            </a:prstGeom>
          </p:spPr>
        </p:pic>
        <p:pic>
          <p:nvPicPr>
            <p:cNvPr id="15" name="Imagem 14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24513" y="378128"/>
              <a:ext cx="1524000" cy="1301496"/>
            </a:xfrm>
            <a:prstGeom prst="rect">
              <a:avLst/>
            </a:prstGeom>
          </p:spPr>
        </p:pic>
        <p:pic>
          <p:nvPicPr>
            <p:cNvPr id="16" name="Imagem 15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94731" y="979162"/>
              <a:ext cx="1742433" cy="1340089"/>
            </a:xfrm>
            <a:prstGeom prst="rect">
              <a:avLst/>
            </a:prstGeom>
          </p:spPr>
        </p:pic>
        <p:pic>
          <p:nvPicPr>
            <p:cNvPr id="17" name="Imagem 16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01010" y="4036381"/>
              <a:ext cx="1329878" cy="1146447"/>
            </a:xfrm>
            <a:prstGeom prst="rect">
              <a:avLst/>
            </a:prstGeom>
          </p:spPr>
        </p:pic>
        <p:pic>
          <p:nvPicPr>
            <p:cNvPr id="19" name="Imagem 18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10138" y="5182828"/>
              <a:ext cx="1711618" cy="855809"/>
            </a:xfrm>
            <a:prstGeom prst="rect">
              <a:avLst/>
            </a:prstGeom>
          </p:spPr>
        </p:pic>
        <p:grpSp>
          <p:nvGrpSpPr>
            <p:cNvPr id="22" name="Grupo 21"/>
            <p:cNvGrpSpPr/>
            <p:nvPr/>
          </p:nvGrpSpPr>
          <p:grpSpPr>
            <a:xfrm>
              <a:off x="1526648" y="5822301"/>
              <a:ext cx="643585" cy="741936"/>
              <a:chOff x="5621807" y="2905632"/>
              <a:chExt cx="948385" cy="1046736"/>
            </a:xfrm>
          </p:grpSpPr>
          <p:pic>
            <p:nvPicPr>
              <p:cNvPr id="20" name="Imagem 19"/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21807" y="2905632"/>
                <a:ext cx="948385" cy="1046736"/>
              </a:xfrm>
              <a:prstGeom prst="rect">
                <a:avLst/>
              </a:prstGeom>
            </p:spPr>
          </p:pic>
          <p:pic>
            <p:nvPicPr>
              <p:cNvPr id="21" name="Imagem 20"/>
              <p:cNvPicPr>
                <a:picLocks noChangeAspect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60592" y="3342768"/>
                <a:ext cx="609600" cy="609600"/>
              </a:xfrm>
              <a:prstGeom prst="rect">
                <a:avLst/>
              </a:prstGeom>
            </p:spPr>
          </p:pic>
        </p:grpSp>
        <p:grpSp>
          <p:nvGrpSpPr>
            <p:cNvPr id="23" name="Grupo 22"/>
            <p:cNvGrpSpPr/>
            <p:nvPr/>
          </p:nvGrpSpPr>
          <p:grpSpPr>
            <a:xfrm>
              <a:off x="5609781" y="5903306"/>
              <a:ext cx="643585" cy="741936"/>
              <a:chOff x="5621807" y="2905632"/>
              <a:chExt cx="948385" cy="1046736"/>
            </a:xfrm>
          </p:grpSpPr>
          <p:pic>
            <p:nvPicPr>
              <p:cNvPr id="24" name="Imagem 23"/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21807" y="2905632"/>
                <a:ext cx="948385" cy="1046736"/>
              </a:xfrm>
              <a:prstGeom prst="rect">
                <a:avLst/>
              </a:prstGeom>
            </p:spPr>
          </p:pic>
          <p:pic>
            <p:nvPicPr>
              <p:cNvPr id="25" name="Imagem 24"/>
              <p:cNvPicPr>
                <a:picLocks noChangeAspect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60592" y="3342768"/>
                <a:ext cx="609600" cy="609600"/>
              </a:xfrm>
              <a:prstGeom prst="rect">
                <a:avLst/>
              </a:prstGeom>
            </p:spPr>
          </p:pic>
        </p:grpSp>
        <p:grpSp>
          <p:nvGrpSpPr>
            <p:cNvPr id="26" name="Grupo 25"/>
            <p:cNvGrpSpPr/>
            <p:nvPr/>
          </p:nvGrpSpPr>
          <p:grpSpPr>
            <a:xfrm>
              <a:off x="79138" y="1577315"/>
              <a:ext cx="643585" cy="741936"/>
              <a:chOff x="5621807" y="2905632"/>
              <a:chExt cx="948385" cy="1046736"/>
            </a:xfrm>
          </p:grpSpPr>
          <p:pic>
            <p:nvPicPr>
              <p:cNvPr id="27" name="Imagem 26"/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21807" y="2905632"/>
                <a:ext cx="948385" cy="1046736"/>
              </a:xfrm>
              <a:prstGeom prst="rect">
                <a:avLst/>
              </a:prstGeom>
            </p:spPr>
          </p:pic>
          <p:pic>
            <p:nvPicPr>
              <p:cNvPr id="28" name="Imagem 27"/>
              <p:cNvPicPr>
                <a:picLocks noChangeAspect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60592" y="3342768"/>
                <a:ext cx="609600" cy="609600"/>
              </a:xfrm>
              <a:prstGeom prst="rect">
                <a:avLst/>
              </a:prstGeom>
            </p:spPr>
          </p:pic>
        </p:grpSp>
        <p:grpSp>
          <p:nvGrpSpPr>
            <p:cNvPr id="33" name="Grupo 32"/>
            <p:cNvGrpSpPr/>
            <p:nvPr/>
          </p:nvGrpSpPr>
          <p:grpSpPr>
            <a:xfrm>
              <a:off x="1290038" y="1226052"/>
              <a:ext cx="745210" cy="761062"/>
              <a:chOff x="1290038" y="1226052"/>
              <a:chExt cx="745210" cy="761062"/>
            </a:xfrm>
          </p:grpSpPr>
          <p:sp>
            <p:nvSpPr>
              <p:cNvPr id="30" name="Arco 29"/>
              <p:cNvSpPr/>
              <p:nvPr/>
            </p:nvSpPr>
            <p:spPr>
              <a:xfrm rot="5696525">
                <a:off x="1396023" y="1328581"/>
                <a:ext cx="436744" cy="308796"/>
              </a:xfrm>
              <a:prstGeom prst="arc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t-PT"/>
              </a:p>
            </p:txBody>
          </p:sp>
          <p:sp>
            <p:nvSpPr>
              <p:cNvPr id="31" name="Arco 30"/>
              <p:cNvSpPr/>
              <p:nvPr/>
            </p:nvSpPr>
            <p:spPr>
              <a:xfrm rot="5686170">
                <a:off x="1334441" y="1257714"/>
                <a:ext cx="599652" cy="536328"/>
              </a:xfrm>
              <a:prstGeom prst="arc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t-PT"/>
              </a:p>
            </p:txBody>
          </p:sp>
          <p:sp>
            <p:nvSpPr>
              <p:cNvPr id="32" name="Arco 31"/>
              <p:cNvSpPr/>
              <p:nvPr/>
            </p:nvSpPr>
            <p:spPr>
              <a:xfrm rot="5400000">
                <a:off x="1296129" y="1247996"/>
                <a:ext cx="733027" cy="745210"/>
              </a:xfrm>
              <a:prstGeom prst="arc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t-PT"/>
              </a:p>
            </p:txBody>
          </p:sp>
        </p:grpSp>
        <p:grpSp>
          <p:nvGrpSpPr>
            <p:cNvPr id="34" name="Grupo 33"/>
            <p:cNvGrpSpPr/>
            <p:nvPr/>
          </p:nvGrpSpPr>
          <p:grpSpPr>
            <a:xfrm rot="10800000">
              <a:off x="2071813" y="1995952"/>
              <a:ext cx="745210" cy="761062"/>
              <a:chOff x="1290038" y="1226052"/>
              <a:chExt cx="745210" cy="761062"/>
            </a:xfrm>
          </p:grpSpPr>
          <p:sp>
            <p:nvSpPr>
              <p:cNvPr id="35" name="Arco 34"/>
              <p:cNvSpPr/>
              <p:nvPr/>
            </p:nvSpPr>
            <p:spPr>
              <a:xfrm rot="5696525">
                <a:off x="1396023" y="1328581"/>
                <a:ext cx="436744" cy="308796"/>
              </a:xfrm>
              <a:prstGeom prst="arc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t-PT"/>
              </a:p>
            </p:txBody>
          </p:sp>
          <p:sp>
            <p:nvSpPr>
              <p:cNvPr id="36" name="Arco 35"/>
              <p:cNvSpPr/>
              <p:nvPr/>
            </p:nvSpPr>
            <p:spPr>
              <a:xfrm rot="5686170">
                <a:off x="1334441" y="1257714"/>
                <a:ext cx="599652" cy="536328"/>
              </a:xfrm>
              <a:prstGeom prst="arc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t-PT"/>
              </a:p>
            </p:txBody>
          </p:sp>
          <p:sp>
            <p:nvSpPr>
              <p:cNvPr id="37" name="Arco 36"/>
              <p:cNvSpPr/>
              <p:nvPr/>
            </p:nvSpPr>
            <p:spPr>
              <a:xfrm rot="5400000">
                <a:off x="1296129" y="1247996"/>
                <a:ext cx="733027" cy="745210"/>
              </a:xfrm>
              <a:prstGeom prst="arc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t-PT"/>
              </a:p>
            </p:txBody>
          </p:sp>
        </p:grpSp>
        <p:grpSp>
          <p:nvGrpSpPr>
            <p:cNvPr id="42" name="Grupo 41"/>
            <p:cNvGrpSpPr/>
            <p:nvPr/>
          </p:nvGrpSpPr>
          <p:grpSpPr>
            <a:xfrm rot="11834819">
              <a:off x="4455252" y="5061239"/>
              <a:ext cx="745210" cy="761062"/>
              <a:chOff x="1290038" y="1226052"/>
              <a:chExt cx="745210" cy="761062"/>
            </a:xfrm>
          </p:grpSpPr>
          <p:sp>
            <p:nvSpPr>
              <p:cNvPr id="43" name="Arco 42"/>
              <p:cNvSpPr/>
              <p:nvPr/>
            </p:nvSpPr>
            <p:spPr>
              <a:xfrm rot="5696525">
                <a:off x="1396023" y="1328581"/>
                <a:ext cx="436744" cy="308796"/>
              </a:xfrm>
              <a:prstGeom prst="arc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t-PT"/>
              </a:p>
            </p:txBody>
          </p:sp>
          <p:sp>
            <p:nvSpPr>
              <p:cNvPr id="44" name="Arco 43"/>
              <p:cNvSpPr/>
              <p:nvPr/>
            </p:nvSpPr>
            <p:spPr>
              <a:xfrm rot="5686170">
                <a:off x="1334441" y="1257714"/>
                <a:ext cx="599652" cy="536328"/>
              </a:xfrm>
              <a:prstGeom prst="arc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t-PT"/>
              </a:p>
            </p:txBody>
          </p:sp>
          <p:sp>
            <p:nvSpPr>
              <p:cNvPr id="45" name="Arco 44"/>
              <p:cNvSpPr/>
              <p:nvPr/>
            </p:nvSpPr>
            <p:spPr>
              <a:xfrm rot="5400000">
                <a:off x="1296129" y="1247996"/>
                <a:ext cx="733027" cy="745210"/>
              </a:xfrm>
              <a:prstGeom prst="arc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t-PT"/>
              </a:p>
            </p:txBody>
          </p:sp>
        </p:grpSp>
        <p:grpSp>
          <p:nvGrpSpPr>
            <p:cNvPr id="46" name="Grupo 45"/>
            <p:cNvGrpSpPr/>
            <p:nvPr/>
          </p:nvGrpSpPr>
          <p:grpSpPr>
            <a:xfrm rot="924072">
              <a:off x="3935812" y="4121522"/>
              <a:ext cx="745210" cy="761062"/>
              <a:chOff x="1290038" y="1226052"/>
              <a:chExt cx="745210" cy="761062"/>
            </a:xfrm>
          </p:grpSpPr>
          <p:sp>
            <p:nvSpPr>
              <p:cNvPr id="47" name="Arco 46"/>
              <p:cNvSpPr/>
              <p:nvPr/>
            </p:nvSpPr>
            <p:spPr>
              <a:xfrm rot="5696525">
                <a:off x="1396023" y="1328581"/>
                <a:ext cx="436744" cy="308796"/>
              </a:xfrm>
              <a:prstGeom prst="arc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t-PT"/>
              </a:p>
            </p:txBody>
          </p:sp>
          <p:sp>
            <p:nvSpPr>
              <p:cNvPr id="48" name="Arco 47"/>
              <p:cNvSpPr/>
              <p:nvPr/>
            </p:nvSpPr>
            <p:spPr>
              <a:xfrm rot="5686170">
                <a:off x="1334441" y="1257714"/>
                <a:ext cx="599652" cy="536328"/>
              </a:xfrm>
              <a:prstGeom prst="arc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t-PT"/>
              </a:p>
            </p:txBody>
          </p:sp>
          <p:sp>
            <p:nvSpPr>
              <p:cNvPr id="49" name="Arco 48"/>
              <p:cNvSpPr/>
              <p:nvPr/>
            </p:nvSpPr>
            <p:spPr>
              <a:xfrm rot="5400000">
                <a:off x="1296129" y="1247996"/>
                <a:ext cx="733027" cy="745210"/>
              </a:xfrm>
              <a:prstGeom prst="arc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t-PT"/>
              </a:p>
            </p:txBody>
          </p:sp>
        </p:grpSp>
        <p:grpSp>
          <p:nvGrpSpPr>
            <p:cNvPr id="50" name="Grupo 49"/>
            <p:cNvGrpSpPr/>
            <p:nvPr/>
          </p:nvGrpSpPr>
          <p:grpSpPr>
            <a:xfrm rot="16200000">
              <a:off x="1237168" y="4926016"/>
              <a:ext cx="745210" cy="761062"/>
              <a:chOff x="1290038" y="1226052"/>
              <a:chExt cx="745210" cy="761062"/>
            </a:xfrm>
          </p:grpSpPr>
          <p:sp>
            <p:nvSpPr>
              <p:cNvPr id="51" name="Arco 50"/>
              <p:cNvSpPr/>
              <p:nvPr/>
            </p:nvSpPr>
            <p:spPr>
              <a:xfrm rot="5696525">
                <a:off x="1396023" y="1328581"/>
                <a:ext cx="436744" cy="308796"/>
              </a:xfrm>
              <a:prstGeom prst="arc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t-PT"/>
              </a:p>
            </p:txBody>
          </p:sp>
          <p:sp>
            <p:nvSpPr>
              <p:cNvPr id="52" name="Arco 51"/>
              <p:cNvSpPr/>
              <p:nvPr/>
            </p:nvSpPr>
            <p:spPr>
              <a:xfrm rot="5686170">
                <a:off x="1334441" y="1257714"/>
                <a:ext cx="599652" cy="536328"/>
              </a:xfrm>
              <a:prstGeom prst="arc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t-PT"/>
              </a:p>
            </p:txBody>
          </p:sp>
          <p:sp>
            <p:nvSpPr>
              <p:cNvPr id="53" name="Arco 52"/>
              <p:cNvSpPr/>
              <p:nvPr/>
            </p:nvSpPr>
            <p:spPr>
              <a:xfrm rot="5400000">
                <a:off x="1296129" y="1247996"/>
                <a:ext cx="733027" cy="745210"/>
              </a:xfrm>
              <a:prstGeom prst="arc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t-PT"/>
              </a:p>
            </p:txBody>
          </p:sp>
        </p:grpSp>
        <p:grpSp>
          <p:nvGrpSpPr>
            <p:cNvPr id="54" name="Grupo 53"/>
            <p:cNvGrpSpPr/>
            <p:nvPr/>
          </p:nvGrpSpPr>
          <p:grpSpPr>
            <a:xfrm rot="5183792">
              <a:off x="2263978" y="4025770"/>
              <a:ext cx="745210" cy="761062"/>
              <a:chOff x="1290038" y="1226052"/>
              <a:chExt cx="745210" cy="761062"/>
            </a:xfrm>
          </p:grpSpPr>
          <p:sp>
            <p:nvSpPr>
              <p:cNvPr id="55" name="Arco 54"/>
              <p:cNvSpPr/>
              <p:nvPr/>
            </p:nvSpPr>
            <p:spPr>
              <a:xfrm rot="5696525">
                <a:off x="1396023" y="1328581"/>
                <a:ext cx="436744" cy="308796"/>
              </a:xfrm>
              <a:prstGeom prst="arc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t-PT"/>
              </a:p>
            </p:txBody>
          </p:sp>
          <p:sp>
            <p:nvSpPr>
              <p:cNvPr id="56" name="Arco 55"/>
              <p:cNvSpPr/>
              <p:nvPr/>
            </p:nvSpPr>
            <p:spPr>
              <a:xfrm rot="5686170">
                <a:off x="1334441" y="1257714"/>
                <a:ext cx="599652" cy="536328"/>
              </a:xfrm>
              <a:prstGeom prst="arc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t-PT"/>
              </a:p>
            </p:txBody>
          </p:sp>
          <p:sp>
            <p:nvSpPr>
              <p:cNvPr id="57" name="Arco 56"/>
              <p:cNvSpPr/>
              <p:nvPr/>
            </p:nvSpPr>
            <p:spPr>
              <a:xfrm rot="5400000">
                <a:off x="1296129" y="1247996"/>
                <a:ext cx="733027" cy="745210"/>
              </a:xfrm>
              <a:prstGeom prst="arc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t-PT"/>
              </a:p>
            </p:txBody>
          </p:sp>
        </p:grpSp>
        <p:sp>
          <p:nvSpPr>
            <p:cNvPr id="59" name="Forma livre 58"/>
            <p:cNvSpPr/>
            <p:nvPr/>
          </p:nvSpPr>
          <p:spPr>
            <a:xfrm>
              <a:off x="4857008" y="3296564"/>
              <a:ext cx="2921330" cy="1477317"/>
            </a:xfrm>
            <a:custGeom>
              <a:avLst/>
              <a:gdLst>
                <a:gd name="connsiteX0" fmla="*/ 0 w 2921330"/>
                <a:gd name="connsiteY0" fmla="*/ 135405 h 1477317"/>
                <a:gd name="connsiteX1" fmla="*/ 1520041 w 2921330"/>
                <a:gd name="connsiteY1" fmla="*/ 40402 h 1477317"/>
                <a:gd name="connsiteX2" fmla="*/ 807522 w 2921330"/>
                <a:gd name="connsiteY2" fmla="*/ 717296 h 1477317"/>
                <a:gd name="connsiteX3" fmla="*/ 2695698 w 2921330"/>
                <a:gd name="connsiteY3" fmla="*/ 634168 h 1477317"/>
                <a:gd name="connsiteX4" fmla="*/ 2125683 w 2921330"/>
                <a:gd name="connsiteY4" fmla="*/ 1370439 h 1477317"/>
                <a:gd name="connsiteX5" fmla="*/ 2921330 w 2921330"/>
                <a:gd name="connsiteY5" fmla="*/ 1477317 h 1477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21330" h="1477317">
                  <a:moveTo>
                    <a:pt x="0" y="135405"/>
                  </a:moveTo>
                  <a:cubicBezTo>
                    <a:pt x="692727" y="39412"/>
                    <a:pt x="1385454" y="-56580"/>
                    <a:pt x="1520041" y="40402"/>
                  </a:cubicBezTo>
                  <a:cubicBezTo>
                    <a:pt x="1654628" y="137384"/>
                    <a:pt x="611579" y="618335"/>
                    <a:pt x="807522" y="717296"/>
                  </a:cubicBezTo>
                  <a:cubicBezTo>
                    <a:pt x="1003465" y="816257"/>
                    <a:pt x="2476005" y="525311"/>
                    <a:pt x="2695698" y="634168"/>
                  </a:cubicBezTo>
                  <a:cubicBezTo>
                    <a:pt x="2915392" y="743025"/>
                    <a:pt x="2088078" y="1229914"/>
                    <a:pt x="2125683" y="1370439"/>
                  </a:cubicBezTo>
                  <a:cubicBezTo>
                    <a:pt x="2163288" y="1510964"/>
                    <a:pt x="2782785" y="1455546"/>
                    <a:pt x="2921330" y="1477317"/>
                  </a:cubicBezTo>
                </a:path>
              </a:pathLst>
            </a:custGeom>
            <a:noFill/>
            <a:ln w="317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61" name="Forma livre 60"/>
            <p:cNvSpPr/>
            <p:nvPr/>
          </p:nvSpPr>
          <p:spPr>
            <a:xfrm rot="21376184">
              <a:off x="9868395" y="4752214"/>
              <a:ext cx="1282535" cy="882958"/>
            </a:xfrm>
            <a:custGeom>
              <a:avLst/>
              <a:gdLst>
                <a:gd name="connsiteX0" fmla="*/ 0 w 1282535"/>
                <a:gd name="connsiteY0" fmla="*/ 223547 h 882958"/>
                <a:gd name="connsiteX1" fmla="*/ 391886 w 1282535"/>
                <a:gd name="connsiteY1" fmla="*/ 33542 h 882958"/>
                <a:gd name="connsiteX2" fmla="*/ 748145 w 1282535"/>
                <a:gd name="connsiteY2" fmla="*/ 829189 h 882958"/>
                <a:gd name="connsiteX3" fmla="*/ 1282535 w 1282535"/>
                <a:gd name="connsiteY3" fmla="*/ 769812 h 882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2535" h="882958">
                  <a:moveTo>
                    <a:pt x="0" y="223547"/>
                  </a:moveTo>
                  <a:cubicBezTo>
                    <a:pt x="133597" y="78074"/>
                    <a:pt x="267195" y="-67398"/>
                    <a:pt x="391886" y="33542"/>
                  </a:cubicBezTo>
                  <a:cubicBezTo>
                    <a:pt x="516577" y="134482"/>
                    <a:pt x="599704" y="706477"/>
                    <a:pt x="748145" y="829189"/>
                  </a:cubicBezTo>
                  <a:cubicBezTo>
                    <a:pt x="896586" y="951901"/>
                    <a:pt x="1179615" y="835126"/>
                    <a:pt x="1282535" y="769812"/>
                  </a:cubicBezTo>
                </a:path>
              </a:pathLst>
            </a:custGeom>
            <a:noFill/>
            <a:ln w="412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63" name="Forma livre 62"/>
            <p:cNvSpPr/>
            <p:nvPr/>
          </p:nvSpPr>
          <p:spPr>
            <a:xfrm>
              <a:off x="4405745" y="1080655"/>
              <a:ext cx="3462574" cy="1128155"/>
            </a:xfrm>
            <a:custGeom>
              <a:avLst/>
              <a:gdLst>
                <a:gd name="connsiteX0" fmla="*/ 0 w 3462574"/>
                <a:gd name="connsiteY0" fmla="*/ 1128155 h 1128155"/>
                <a:gd name="connsiteX1" fmla="*/ 890650 w 3462574"/>
                <a:gd name="connsiteY1" fmla="*/ 558140 h 1128155"/>
                <a:gd name="connsiteX2" fmla="*/ 3443845 w 3462574"/>
                <a:gd name="connsiteY2" fmla="*/ 225631 h 1128155"/>
                <a:gd name="connsiteX3" fmla="*/ 2054432 w 3462574"/>
                <a:gd name="connsiteY3" fmla="*/ 0 h 1128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62574" h="1128155">
                  <a:moveTo>
                    <a:pt x="0" y="1128155"/>
                  </a:moveTo>
                  <a:cubicBezTo>
                    <a:pt x="158338" y="918358"/>
                    <a:pt x="316676" y="708561"/>
                    <a:pt x="890650" y="558140"/>
                  </a:cubicBezTo>
                  <a:cubicBezTo>
                    <a:pt x="1464624" y="407719"/>
                    <a:pt x="3249881" y="318654"/>
                    <a:pt x="3443845" y="225631"/>
                  </a:cubicBezTo>
                  <a:cubicBezTo>
                    <a:pt x="3637809" y="132608"/>
                    <a:pt x="2266209" y="45522"/>
                    <a:pt x="2054432" y="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64" name="CaixaDeTexto 63"/>
            <p:cNvSpPr txBox="1"/>
            <p:nvPr/>
          </p:nvSpPr>
          <p:spPr>
            <a:xfrm>
              <a:off x="5839684" y="269267"/>
              <a:ext cx="156485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PT" sz="1200" dirty="0" smtClean="0"/>
                <a:t>Cliente – BackOffice</a:t>
              </a:r>
              <a:endParaRPr lang="pt-PT" sz="1200" dirty="0"/>
            </a:p>
          </p:txBody>
        </p:sp>
        <p:sp>
          <p:nvSpPr>
            <p:cNvPr id="65" name="CaixaDeTexto 64"/>
            <p:cNvSpPr txBox="1"/>
            <p:nvPr/>
          </p:nvSpPr>
          <p:spPr>
            <a:xfrm>
              <a:off x="46317" y="2271465"/>
              <a:ext cx="161133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PT" sz="1200" dirty="0" smtClean="0"/>
                <a:t>Cliente – FrontOffice</a:t>
              </a:r>
              <a:endParaRPr lang="pt-PT" sz="1200" dirty="0"/>
            </a:p>
          </p:txBody>
        </p:sp>
        <p:sp>
          <p:nvSpPr>
            <p:cNvPr id="66" name="CaixaDeTexto 65"/>
            <p:cNvSpPr txBox="1"/>
            <p:nvPr/>
          </p:nvSpPr>
          <p:spPr>
            <a:xfrm>
              <a:off x="-38176" y="5113144"/>
              <a:ext cx="161133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PT" sz="1200" dirty="0" smtClean="0"/>
                <a:t>Cliente – FrontOffice</a:t>
              </a:r>
              <a:endParaRPr lang="pt-PT" sz="1200" dirty="0"/>
            </a:p>
          </p:txBody>
        </p:sp>
        <p:sp>
          <p:nvSpPr>
            <p:cNvPr id="67" name="CaixaDeTexto 66"/>
            <p:cNvSpPr txBox="1"/>
            <p:nvPr/>
          </p:nvSpPr>
          <p:spPr>
            <a:xfrm>
              <a:off x="3979336" y="6291835"/>
              <a:ext cx="161133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PT" sz="1200" dirty="0" smtClean="0"/>
                <a:t>Cliente – FrontOffice</a:t>
              </a:r>
              <a:endParaRPr lang="pt-PT" sz="1200" dirty="0"/>
            </a:p>
          </p:txBody>
        </p:sp>
        <p:sp>
          <p:nvSpPr>
            <p:cNvPr id="68" name="CaixaDeTexto 67"/>
            <p:cNvSpPr txBox="1"/>
            <p:nvPr/>
          </p:nvSpPr>
          <p:spPr>
            <a:xfrm>
              <a:off x="8224828" y="2190196"/>
              <a:ext cx="141793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sz="2400" b="1" dirty="0" smtClean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Servidor</a:t>
              </a:r>
              <a:endParaRPr lang="pt-PT" sz="2400" b="1" dirty="0">
                <a:solidFill>
                  <a:schemeClr val="tx2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69" name="CaixaDeTexto 68"/>
            <p:cNvSpPr txBox="1"/>
            <p:nvPr/>
          </p:nvSpPr>
          <p:spPr>
            <a:xfrm>
              <a:off x="10567395" y="3470167"/>
              <a:ext cx="16562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PT" dirty="0" smtClean="0"/>
                <a:t>Base de Dados</a:t>
              </a:r>
              <a:endParaRPr lang="pt-PT" dirty="0"/>
            </a:p>
          </p:txBody>
        </p:sp>
        <p:pic>
          <p:nvPicPr>
            <p:cNvPr id="71" name="Imagem 70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99020" y="4683562"/>
              <a:ext cx="838885" cy="1130069"/>
            </a:xfrm>
            <a:prstGeom prst="rect">
              <a:avLst/>
            </a:prstGeom>
          </p:spPr>
        </p:pic>
        <p:pic>
          <p:nvPicPr>
            <p:cNvPr id="72" name="Imagem 71"/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1974" y="5526656"/>
              <a:ext cx="559197" cy="753299"/>
            </a:xfrm>
            <a:prstGeom prst="rect">
              <a:avLst/>
            </a:prstGeom>
          </p:spPr>
        </p:pic>
        <p:pic>
          <p:nvPicPr>
            <p:cNvPr id="73" name="Imagem 72"/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68841" y="5487752"/>
              <a:ext cx="559197" cy="753299"/>
            </a:xfrm>
            <a:prstGeom prst="rect">
              <a:avLst/>
            </a:prstGeom>
          </p:spPr>
        </p:pic>
        <p:pic>
          <p:nvPicPr>
            <p:cNvPr id="74" name="Imagem 73"/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1332" y="1268082"/>
              <a:ext cx="559197" cy="753299"/>
            </a:xfrm>
            <a:prstGeom prst="rect">
              <a:avLst/>
            </a:prstGeom>
          </p:spPr>
        </p:pic>
        <p:pic>
          <p:nvPicPr>
            <p:cNvPr id="76" name="Imagem 75"/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09662" y="5289306"/>
              <a:ext cx="503498" cy="5034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02278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5903306"/>
            <a:ext cx="1143000" cy="952500"/>
          </a:xfrm>
          <a:prstGeom prst="rect">
            <a:avLst/>
          </a:prstGeom>
        </p:spPr>
      </p:pic>
      <p:sp>
        <p:nvSpPr>
          <p:cNvPr id="5" name="CaixaDeTexto 5"/>
          <p:cNvSpPr txBox="1"/>
          <p:nvPr/>
        </p:nvSpPr>
        <p:spPr>
          <a:xfrm>
            <a:off x="400931" y="6578847"/>
            <a:ext cx="609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pt-PT" sz="1200" dirty="0" smtClean="0">
                <a:solidFill>
                  <a:schemeClr val="accent1"/>
                </a:solidFill>
              </a:rPr>
              <a:t>Letrinhas </a:t>
            </a:r>
            <a:r>
              <a:rPr lang="en-US" sz="1200" dirty="0" smtClean="0">
                <a:solidFill>
                  <a:schemeClr val="accent1"/>
                </a:solidFill>
              </a:rPr>
              <a:t> – </a:t>
            </a:r>
            <a:r>
              <a:rPr lang="pt-PT" sz="1200" dirty="0" smtClean="0">
                <a:solidFill>
                  <a:schemeClr val="accent1"/>
                </a:solidFill>
              </a:rPr>
              <a:t>Projeto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Sistemas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Informação</a:t>
            </a:r>
            <a:r>
              <a:rPr lang="en-US" sz="1200" dirty="0" smtClean="0">
                <a:solidFill>
                  <a:schemeClr val="accent1"/>
                </a:solidFill>
              </a:rPr>
              <a:t> -2013/ 2014</a:t>
            </a:r>
            <a:endParaRPr lang="en-US" sz="1200" dirty="0">
              <a:solidFill>
                <a:schemeClr val="accent1"/>
              </a:solidFill>
            </a:endParaRPr>
          </a:p>
        </p:txBody>
      </p:sp>
      <p:sp>
        <p:nvSpPr>
          <p:cNvPr id="7" name="Marcador de Posição de Conteúdo 2"/>
          <p:cNvSpPr>
            <a:spLocks noGrp="1"/>
          </p:cNvSpPr>
          <p:nvPr>
            <p:ph idx="1"/>
          </p:nvPr>
        </p:nvSpPr>
        <p:spPr>
          <a:xfrm>
            <a:off x="400931" y="1193330"/>
            <a:ext cx="8588690" cy="5566756"/>
          </a:xfrm>
        </p:spPr>
        <p:txBody>
          <a:bodyPr>
            <a:normAutofit/>
          </a:bodyPr>
          <a:lstStyle/>
          <a:p>
            <a:r>
              <a:rPr lang="pt-PT" dirty="0" smtClean="0"/>
              <a:t>Protocolo de transporte: </a:t>
            </a:r>
            <a:r>
              <a:rPr lang="pt-PT" dirty="0" err="1" smtClean="0"/>
              <a:t>Http</a:t>
            </a:r>
            <a:r>
              <a:rPr lang="pt-PT" dirty="0" smtClean="0"/>
              <a:t>;</a:t>
            </a:r>
          </a:p>
          <a:p>
            <a:pPr lvl="1"/>
            <a:r>
              <a:rPr lang="pt-PT" sz="1400" dirty="0"/>
              <a:t>HTTP (Testado, comum, trabalha sobre TCP, pode-se usar SSL para encriptação</a:t>
            </a:r>
            <a:r>
              <a:rPr lang="pt-PT" sz="1400" dirty="0" smtClean="0"/>
              <a:t>).</a:t>
            </a:r>
          </a:p>
          <a:p>
            <a:pPr lvl="1"/>
            <a:endParaRPr lang="pt-PT" sz="1400" dirty="0"/>
          </a:p>
          <a:p>
            <a:r>
              <a:rPr lang="pt-PT" dirty="0" smtClean="0"/>
              <a:t>Suporte de dados: JSON + Base64 </a:t>
            </a:r>
            <a:r>
              <a:rPr lang="pt-PT" dirty="0" err="1" smtClean="0"/>
              <a:t>Encoding</a:t>
            </a:r>
            <a:r>
              <a:rPr lang="pt-PT" dirty="0" smtClean="0"/>
              <a:t>;</a:t>
            </a:r>
          </a:p>
          <a:p>
            <a:pPr marL="742950" lvl="2" indent="-342900"/>
            <a:r>
              <a:rPr lang="pt-PT" dirty="0"/>
              <a:t>Pensou-se nas seguintes opções:</a:t>
            </a:r>
          </a:p>
          <a:p>
            <a:pPr lvl="2"/>
            <a:r>
              <a:rPr lang="pt-PT" b="1" dirty="0" smtClean="0"/>
              <a:t>XML</a:t>
            </a:r>
            <a:r>
              <a:rPr lang="pt-PT" dirty="0" smtClean="0"/>
              <a:t> </a:t>
            </a:r>
            <a:r>
              <a:rPr lang="pt-PT" dirty="0"/>
              <a:t>(</a:t>
            </a:r>
            <a:r>
              <a:rPr lang="pt-PT" dirty="0" smtClean="0"/>
              <a:t>Pesado e de </a:t>
            </a:r>
            <a:r>
              <a:rPr lang="pt-PT" dirty="0"/>
              <a:t>difícil tratamento);</a:t>
            </a:r>
          </a:p>
          <a:p>
            <a:pPr lvl="2"/>
            <a:r>
              <a:rPr lang="pt-PT" b="1" dirty="0"/>
              <a:t>JSON</a:t>
            </a:r>
            <a:r>
              <a:rPr lang="pt-PT" dirty="0"/>
              <a:t> (</a:t>
            </a:r>
            <a:r>
              <a:rPr lang="pt-PT" dirty="0" smtClean="0"/>
              <a:t>Leve e de fácil </a:t>
            </a:r>
            <a:r>
              <a:rPr lang="pt-PT" dirty="0"/>
              <a:t>tratamento por linguagens modernas).</a:t>
            </a:r>
            <a:endParaRPr lang="pt-PT" dirty="0" smtClean="0"/>
          </a:p>
          <a:p>
            <a:pPr lvl="1"/>
            <a:endParaRPr lang="pt-PT" dirty="0" smtClean="0"/>
          </a:p>
          <a:p>
            <a:r>
              <a:rPr lang="pt-PT" dirty="0" smtClean="0"/>
              <a:t>Servidor web + </a:t>
            </a:r>
            <a:r>
              <a:rPr lang="pt-PT" dirty="0" err="1" smtClean="0"/>
              <a:t>WebService</a:t>
            </a:r>
            <a:r>
              <a:rPr lang="pt-PT" dirty="0" smtClean="0"/>
              <a:t>: Node.JS;</a:t>
            </a:r>
          </a:p>
          <a:p>
            <a:pPr lvl="1"/>
            <a:r>
              <a:rPr lang="pt-PT" sz="1400" dirty="0"/>
              <a:t>Pensou-se nas seguintes opções:</a:t>
            </a:r>
          </a:p>
          <a:p>
            <a:pPr lvl="2"/>
            <a:r>
              <a:rPr lang="pt-PT" b="1" dirty="0"/>
              <a:t>asp.NET</a:t>
            </a:r>
            <a:r>
              <a:rPr lang="pt-PT" dirty="0"/>
              <a:t> (</a:t>
            </a:r>
            <a:r>
              <a:rPr lang="pt-PT" dirty="0" smtClean="0"/>
              <a:t>Licenças </a:t>
            </a:r>
            <a:r>
              <a:rPr lang="pt-PT" dirty="0"/>
              <a:t>do Windows são pagas);</a:t>
            </a:r>
          </a:p>
          <a:p>
            <a:pPr lvl="2"/>
            <a:r>
              <a:rPr lang="pt-PT" b="1" dirty="0" err="1"/>
              <a:t>Python</a:t>
            </a:r>
            <a:r>
              <a:rPr lang="pt-PT" dirty="0"/>
              <a:t> </a:t>
            </a:r>
            <a:r>
              <a:rPr lang="pt-PT" dirty="0" smtClean="0"/>
              <a:t>(Pouco conhecimento);</a:t>
            </a:r>
            <a:endParaRPr lang="pt-PT" dirty="0"/>
          </a:p>
          <a:p>
            <a:pPr lvl="2"/>
            <a:r>
              <a:rPr lang="pt-PT" b="1" dirty="0"/>
              <a:t>Apache, </a:t>
            </a:r>
            <a:r>
              <a:rPr lang="pt-PT" b="1" dirty="0" err="1"/>
              <a:t>Nginx</a:t>
            </a:r>
            <a:r>
              <a:rPr lang="pt-PT" b="1" dirty="0"/>
              <a:t> </a:t>
            </a:r>
            <a:r>
              <a:rPr lang="pt-PT" dirty="0"/>
              <a:t>(Só servem ficheiros estáticos);</a:t>
            </a:r>
          </a:p>
          <a:p>
            <a:pPr lvl="2"/>
            <a:r>
              <a:rPr lang="pt-PT" b="1" dirty="0"/>
              <a:t>Node.JS</a:t>
            </a:r>
            <a:r>
              <a:rPr lang="pt-PT" dirty="0"/>
              <a:t> </a:t>
            </a:r>
            <a:r>
              <a:rPr lang="pt-PT" dirty="0" smtClean="0"/>
              <a:t>(Curva de aprendizagem acentuada, </a:t>
            </a:r>
            <a:r>
              <a:rPr lang="pt-PT" dirty="0"/>
              <a:t>com </a:t>
            </a:r>
            <a:r>
              <a:rPr lang="pt-PT" dirty="0" err="1"/>
              <a:t>frameworks</a:t>
            </a:r>
            <a:r>
              <a:rPr lang="pt-PT" dirty="0"/>
              <a:t>);</a:t>
            </a:r>
          </a:p>
          <a:p>
            <a:pPr lvl="2"/>
            <a:r>
              <a:rPr lang="pt-PT" b="1" dirty="0"/>
              <a:t>PHP</a:t>
            </a:r>
            <a:r>
              <a:rPr lang="pt-PT" dirty="0"/>
              <a:t> </a:t>
            </a:r>
            <a:r>
              <a:rPr lang="pt-PT" dirty="0" smtClean="0"/>
              <a:t>(Demasiado complexo);</a:t>
            </a:r>
          </a:p>
          <a:p>
            <a:pPr lvl="2"/>
            <a:endParaRPr lang="pt-PT" dirty="0" smtClean="0"/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6931" y="2258563"/>
            <a:ext cx="557013" cy="557013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7641" y="2144585"/>
            <a:ext cx="719291" cy="968963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2326" y="3740007"/>
            <a:ext cx="1711618" cy="855809"/>
          </a:xfrm>
          <a:prstGeom prst="rect">
            <a:avLst/>
          </a:prstGeom>
        </p:spPr>
      </p:pic>
      <p:pic>
        <p:nvPicPr>
          <p:cNvPr id="15" name="Imagem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3954" y="1145830"/>
            <a:ext cx="974144" cy="974144"/>
          </a:xfrm>
          <a:prstGeom prst="rect">
            <a:avLst/>
          </a:prstGeom>
        </p:spPr>
      </p:pic>
      <p:sp>
        <p:nvSpPr>
          <p:cNvPr id="16" name="Subtitle 2"/>
          <p:cNvSpPr txBox="1">
            <a:spLocks/>
          </p:cNvSpPr>
          <p:nvPr/>
        </p:nvSpPr>
        <p:spPr>
          <a:xfrm>
            <a:off x="0" y="269267"/>
            <a:ext cx="8798096" cy="745938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4000" dirty="0"/>
              <a:t>Tecnologias </a:t>
            </a:r>
            <a:r>
              <a:rPr lang="pt-PT" sz="4000" dirty="0" smtClean="0"/>
              <a:t>escolhidas 					1/2</a:t>
            </a:r>
            <a:endParaRPr lang="pt-PT" sz="4000" dirty="0"/>
          </a:p>
        </p:txBody>
      </p:sp>
    </p:spTree>
    <p:extLst>
      <p:ext uri="{BB962C8B-B14F-4D97-AF65-F5344CB8AC3E}">
        <p14:creationId xmlns:p14="http://schemas.microsoft.com/office/powerpoint/2010/main" val="4151244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5903306"/>
            <a:ext cx="1143000" cy="952500"/>
          </a:xfrm>
          <a:prstGeom prst="rect">
            <a:avLst/>
          </a:prstGeom>
        </p:spPr>
      </p:pic>
      <p:sp>
        <p:nvSpPr>
          <p:cNvPr id="5" name="CaixaDeTexto 5"/>
          <p:cNvSpPr txBox="1"/>
          <p:nvPr/>
        </p:nvSpPr>
        <p:spPr>
          <a:xfrm>
            <a:off x="400931" y="6578847"/>
            <a:ext cx="609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pt-PT" sz="1200" dirty="0" smtClean="0">
                <a:solidFill>
                  <a:schemeClr val="accent1"/>
                </a:solidFill>
              </a:rPr>
              <a:t>Letrinhas </a:t>
            </a:r>
            <a:r>
              <a:rPr lang="en-US" sz="1200" dirty="0" smtClean="0">
                <a:solidFill>
                  <a:schemeClr val="accent1"/>
                </a:solidFill>
              </a:rPr>
              <a:t> – </a:t>
            </a:r>
            <a:r>
              <a:rPr lang="pt-PT" sz="1200" dirty="0" smtClean="0">
                <a:solidFill>
                  <a:schemeClr val="accent1"/>
                </a:solidFill>
              </a:rPr>
              <a:t>Projeto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Sistemas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Informação</a:t>
            </a:r>
            <a:r>
              <a:rPr lang="en-US" sz="1200" dirty="0" smtClean="0">
                <a:solidFill>
                  <a:schemeClr val="accent1"/>
                </a:solidFill>
              </a:rPr>
              <a:t> -2013/ 2014</a:t>
            </a:r>
            <a:endParaRPr lang="en-US" sz="1200" dirty="0">
              <a:solidFill>
                <a:schemeClr val="accent1"/>
              </a:solidFill>
            </a:endParaRP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0706" y="4188361"/>
            <a:ext cx="1460799" cy="1123487"/>
          </a:xfrm>
          <a:prstGeom prst="rect">
            <a:avLst/>
          </a:prstGeom>
        </p:spPr>
      </p:pic>
      <p:sp>
        <p:nvSpPr>
          <p:cNvPr id="9" name="Marcador de Posição de Conteúdo 2"/>
          <p:cNvSpPr>
            <a:spLocks noGrp="1"/>
          </p:cNvSpPr>
          <p:nvPr>
            <p:ph idx="1"/>
          </p:nvPr>
        </p:nvSpPr>
        <p:spPr>
          <a:xfrm>
            <a:off x="398869" y="1523994"/>
            <a:ext cx="6145562" cy="5185478"/>
          </a:xfrm>
        </p:spPr>
        <p:txBody>
          <a:bodyPr>
            <a:normAutofit/>
          </a:bodyPr>
          <a:lstStyle/>
          <a:p>
            <a:r>
              <a:rPr lang="pt-PT" dirty="0"/>
              <a:t>Base de dados: </a:t>
            </a:r>
            <a:r>
              <a:rPr lang="pt-PT" dirty="0" err="1"/>
              <a:t>MySQL</a:t>
            </a:r>
            <a:r>
              <a:rPr lang="pt-PT" dirty="0" smtClean="0"/>
              <a:t>;</a:t>
            </a:r>
            <a:endParaRPr lang="pt-PT" dirty="0"/>
          </a:p>
          <a:p>
            <a:pPr lvl="1"/>
            <a:r>
              <a:rPr lang="pt-PT" sz="1400" dirty="0"/>
              <a:t>Pensou-se nas seguintes tecnologias de SGBD:</a:t>
            </a:r>
          </a:p>
          <a:p>
            <a:pPr lvl="2"/>
            <a:r>
              <a:rPr lang="pt-PT" b="1" dirty="0"/>
              <a:t>Microsoft SQL Server </a:t>
            </a:r>
            <a:r>
              <a:rPr lang="pt-PT" dirty="0"/>
              <a:t>(</a:t>
            </a:r>
            <a:r>
              <a:rPr lang="pt-PT" dirty="0" smtClean="0"/>
              <a:t>Licenças </a:t>
            </a:r>
            <a:r>
              <a:rPr lang="pt-PT" dirty="0"/>
              <a:t>do Windows outra vez);</a:t>
            </a:r>
          </a:p>
          <a:p>
            <a:pPr lvl="2"/>
            <a:r>
              <a:rPr lang="pt-PT" b="1" dirty="0" err="1"/>
              <a:t>MongoDB</a:t>
            </a:r>
            <a:r>
              <a:rPr lang="pt-PT" dirty="0"/>
              <a:t> e semelhantes (</a:t>
            </a:r>
            <a:r>
              <a:rPr lang="pt-PT" dirty="0" err="1"/>
              <a:t>NoSQL</a:t>
            </a:r>
            <a:r>
              <a:rPr lang="pt-PT" dirty="0"/>
              <a:t> → No ACID);</a:t>
            </a:r>
          </a:p>
          <a:p>
            <a:pPr lvl="2"/>
            <a:r>
              <a:rPr lang="pt-PT" b="1" dirty="0" smtClean="0"/>
              <a:t>SQL</a:t>
            </a:r>
            <a:r>
              <a:rPr lang="pt-PT" dirty="0" smtClean="0"/>
              <a:t>, Oracle (“</a:t>
            </a:r>
            <a:r>
              <a:rPr lang="pt-PT" dirty="0" err="1" smtClean="0"/>
              <a:t>Insert</a:t>
            </a:r>
            <a:r>
              <a:rPr lang="pt-PT" dirty="0" smtClean="0"/>
              <a:t> </a:t>
            </a:r>
            <a:r>
              <a:rPr lang="pt-PT" dirty="0" err="1"/>
              <a:t>coin</a:t>
            </a:r>
            <a:r>
              <a:rPr lang="pt-PT" dirty="0"/>
              <a:t> to </a:t>
            </a:r>
            <a:r>
              <a:rPr lang="pt-PT" dirty="0" smtClean="0"/>
              <a:t>continue…”);</a:t>
            </a:r>
            <a:endParaRPr lang="pt-PT" dirty="0"/>
          </a:p>
          <a:p>
            <a:pPr lvl="2"/>
            <a:r>
              <a:rPr lang="pt-PT" b="1" dirty="0" err="1"/>
              <a:t>PostgreSQL</a:t>
            </a:r>
            <a:r>
              <a:rPr lang="pt-PT" dirty="0"/>
              <a:t> (Pouco </a:t>
            </a:r>
            <a:r>
              <a:rPr lang="pt-PT" dirty="0" smtClean="0"/>
              <a:t>conhecimento);</a:t>
            </a:r>
            <a:endParaRPr lang="pt-PT" dirty="0"/>
          </a:p>
          <a:p>
            <a:pPr lvl="2"/>
            <a:r>
              <a:rPr lang="pt-PT" b="1" dirty="0" err="1"/>
              <a:t>MySQL</a:t>
            </a:r>
            <a:r>
              <a:rPr lang="pt-PT" dirty="0"/>
              <a:t> (Simples, </a:t>
            </a:r>
            <a:r>
              <a:rPr lang="pt-PT" dirty="0" smtClean="0"/>
              <a:t>conhecido e </a:t>
            </a:r>
            <a:r>
              <a:rPr lang="pt-PT" dirty="0"/>
              <a:t>boa documentação);</a:t>
            </a:r>
          </a:p>
          <a:p>
            <a:pPr lvl="1"/>
            <a:endParaRPr lang="pt-PT" dirty="0"/>
          </a:p>
          <a:p>
            <a:r>
              <a:rPr lang="pt-PT" dirty="0" smtClean="0"/>
              <a:t>Sistema Operativo: Linux (</a:t>
            </a:r>
            <a:r>
              <a:rPr lang="pt-PT" dirty="0" err="1" smtClean="0"/>
              <a:t>Ubuntu</a:t>
            </a:r>
            <a:r>
              <a:rPr lang="pt-PT" dirty="0" smtClean="0"/>
              <a:t> Server).</a:t>
            </a:r>
          </a:p>
          <a:p>
            <a:pPr lvl="1"/>
            <a:r>
              <a:rPr lang="pt-PT" sz="1400" dirty="0" smtClean="0"/>
              <a:t>Nem se pensou em outras opções.</a:t>
            </a:r>
            <a:endParaRPr lang="pt-PT" dirty="0" smtClean="0"/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8447" y="4165401"/>
            <a:ext cx="1329878" cy="1146447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1297" y="1322561"/>
            <a:ext cx="1337034" cy="1337034"/>
          </a:xfrm>
          <a:prstGeom prst="rect">
            <a:avLst/>
          </a:prstGeom>
        </p:spPr>
      </p:pic>
      <p:sp>
        <p:nvSpPr>
          <p:cNvPr id="12" name="Subtitle 2"/>
          <p:cNvSpPr txBox="1">
            <a:spLocks/>
          </p:cNvSpPr>
          <p:nvPr/>
        </p:nvSpPr>
        <p:spPr>
          <a:xfrm>
            <a:off x="0" y="269267"/>
            <a:ext cx="8798096" cy="745938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4000" dirty="0"/>
              <a:t>Tecnologias </a:t>
            </a:r>
            <a:r>
              <a:rPr lang="pt-PT" sz="4000" dirty="0" smtClean="0"/>
              <a:t>escolhidas 					2/2</a:t>
            </a:r>
            <a:endParaRPr lang="pt-PT" sz="4000" dirty="0"/>
          </a:p>
        </p:txBody>
      </p:sp>
    </p:spTree>
    <p:extLst>
      <p:ext uri="{BB962C8B-B14F-4D97-AF65-F5344CB8AC3E}">
        <p14:creationId xmlns:p14="http://schemas.microsoft.com/office/powerpoint/2010/main" val="1965910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>
          <a:xfrm>
            <a:off x="1080640" y="1211283"/>
            <a:ext cx="7849589" cy="5168273"/>
          </a:xfrm>
        </p:spPr>
        <p:txBody>
          <a:bodyPr>
            <a:normAutofit fontScale="92500" lnSpcReduction="20000"/>
          </a:bodyPr>
          <a:lstStyle/>
          <a:p>
            <a:r>
              <a:rPr lang="pt-PT" sz="2400" dirty="0"/>
              <a:t>Na informática um </a:t>
            </a:r>
            <a:r>
              <a:rPr lang="pt-PT" sz="2400" i="1" dirty="0" smtClean="0"/>
              <a:t>BackOffice</a:t>
            </a:r>
            <a:r>
              <a:rPr lang="pt-PT" sz="2400" dirty="0"/>
              <a:t> engloba o núcleo do sistema, que suporta uma ou mais atividades</a:t>
            </a:r>
            <a:r>
              <a:rPr lang="pt-PT" sz="2400" dirty="0" smtClean="0"/>
              <a:t>.</a:t>
            </a:r>
            <a:endParaRPr lang="pt-PT" sz="2400" dirty="0"/>
          </a:p>
          <a:p>
            <a:r>
              <a:rPr lang="pt-PT" sz="2400" dirty="0"/>
              <a:t>Não esta visível ao utilizador final (utilizadores da Aplicação Android). </a:t>
            </a:r>
          </a:p>
          <a:p>
            <a:r>
              <a:rPr lang="pt-PT" sz="2400" dirty="0"/>
              <a:t>Apenas apresenta algumas tarefas disponíveis, realizáveis para determinados utilizadores, e responsabiliza-se por coordenar e reencaminhar os dados inseridos dentro do restante </a:t>
            </a:r>
            <a:r>
              <a:rPr lang="pt-PT" sz="2400" dirty="0" smtClean="0"/>
              <a:t>sistema.</a:t>
            </a:r>
          </a:p>
          <a:p>
            <a:endParaRPr lang="pt-PT" sz="2400" dirty="0"/>
          </a:p>
          <a:p>
            <a:r>
              <a:rPr lang="pt-PT" sz="2400" dirty="0"/>
              <a:t>Para o </a:t>
            </a:r>
            <a:r>
              <a:rPr lang="pt-PT" sz="2400" dirty="0" err="1"/>
              <a:t>projecto</a:t>
            </a:r>
            <a:r>
              <a:rPr lang="pt-PT" sz="2400" dirty="0"/>
              <a:t> Letrinhas mantivemos como filosofia </a:t>
            </a:r>
            <a:r>
              <a:rPr lang="pt-PT" sz="2400" dirty="0" smtClean="0"/>
              <a:t> </a:t>
            </a:r>
            <a:r>
              <a:rPr lang="pt-PT" sz="2400" b="1" dirty="0" smtClean="0"/>
              <a:t>KISS</a:t>
            </a:r>
            <a:r>
              <a:rPr lang="pt-PT" sz="1700" dirty="0" smtClean="0"/>
              <a:t>(</a:t>
            </a:r>
            <a:r>
              <a:rPr lang="pt-PT" sz="1700" i="1" dirty="0" err="1" smtClean="0"/>
              <a:t>Keep</a:t>
            </a:r>
            <a:r>
              <a:rPr lang="pt-PT" sz="1700" i="1" dirty="0" smtClean="0"/>
              <a:t> </a:t>
            </a:r>
            <a:r>
              <a:rPr lang="pt-PT" sz="1700" i="1" dirty="0" err="1"/>
              <a:t>It</a:t>
            </a:r>
            <a:r>
              <a:rPr lang="pt-PT" sz="1700" i="1" dirty="0"/>
              <a:t> </a:t>
            </a:r>
            <a:r>
              <a:rPr lang="pt-PT" sz="1700" i="1" dirty="0" err="1"/>
              <a:t>Simple</a:t>
            </a:r>
            <a:r>
              <a:rPr lang="pt-PT" sz="1700" i="1" dirty="0"/>
              <a:t> </a:t>
            </a:r>
            <a:r>
              <a:rPr lang="pt-PT" sz="1700" i="1" dirty="0" smtClean="0"/>
              <a:t>&amp; </a:t>
            </a:r>
            <a:r>
              <a:rPr lang="pt-PT" sz="1700" i="1" dirty="0" err="1" smtClean="0"/>
              <a:t>Stupid</a:t>
            </a:r>
            <a:r>
              <a:rPr lang="pt-PT" sz="1700" i="1" dirty="0" smtClean="0"/>
              <a:t>)</a:t>
            </a:r>
          </a:p>
          <a:p>
            <a:pPr lvl="1"/>
            <a:r>
              <a:rPr lang="pt-PT" sz="2000" dirty="0" smtClean="0"/>
              <a:t>Simplicidade</a:t>
            </a:r>
          </a:p>
          <a:p>
            <a:pPr lvl="1"/>
            <a:r>
              <a:rPr lang="pt-PT" sz="2000" dirty="0" smtClean="0"/>
              <a:t>Fácil </a:t>
            </a:r>
            <a:r>
              <a:rPr lang="pt-PT" sz="2000" dirty="0"/>
              <a:t>de </a:t>
            </a:r>
            <a:r>
              <a:rPr lang="pt-PT" sz="2000" dirty="0" smtClean="0"/>
              <a:t>usar</a:t>
            </a:r>
          </a:p>
          <a:p>
            <a:pPr lvl="1"/>
            <a:r>
              <a:rPr lang="pt-PT" sz="2000" dirty="0" smtClean="0"/>
              <a:t>Formulários Intuitivos</a:t>
            </a:r>
          </a:p>
          <a:p>
            <a:pPr lvl="1"/>
            <a:r>
              <a:rPr lang="pt-PT" sz="2000" dirty="0" smtClean="0"/>
              <a:t>Acesso </a:t>
            </a:r>
            <a:r>
              <a:rPr lang="pt-PT" sz="2000" dirty="0"/>
              <a:t>simplificado</a:t>
            </a:r>
          </a:p>
          <a:p>
            <a:endParaRPr lang="pt-PT" sz="2400" dirty="0" smtClean="0"/>
          </a:p>
          <a:p>
            <a:endParaRPr lang="pt-PT" sz="2400" dirty="0" smtClean="0"/>
          </a:p>
          <a:p>
            <a:endParaRPr lang="pt-PT" sz="2400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5903306"/>
            <a:ext cx="1143000" cy="952500"/>
          </a:xfrm>
          <a:prstGeom prst="rect">
            <a:avLst/>
          </a:prstGeom>
        </p:spPr>
      </p:pic>
      <p:sp>
        <p:nvSpPr>
          <p:cNvPr id="5" name="CaixaDeTexto 5"/>
          <p:cNvSpPr txBox="1"/>
          <p:nvPr/>
        </p:nvSpPr>
        <p:spPr>
          <a:xfrm>
            <a:off x="400931" y="6578847"/>
            <a:ext cx="609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pt-PT" sz="1200" dirty="0" smtClean="0">
                <a:solidFill>
                  <a:schemeClr val="accent1"/>
                </a:solidFill>
              </a:rPr>
              <a:t>Letrinhas </a:t>
            </a:r>
            <a:r>
              <a:rPr lang="en-US" sz="1200" dirty="0" smtClean="0">
                <a:solidFill>
                  <a:schemeClr val="accent1"/>
                </a:solidFill>
              </a:rPr>
              <a:t> – </a:t>
            </a:r>
            <a:r>
              <a:rPr lang="pt-PT" sz="1200" dirty="0" smtClean="0">
                <a:solidFill>
                  <a:schemeClr val="accent1"/>
                </a:solidFill>
              </a:rPr>
              <a:t>Projeto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Sistemas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Informação</a:t>
            </a:r>
            <a:r>
              <a:rPr lang="en-US" sz="1200" dirty="0" smtClean="0">
                <a:solidFill>
                  <a:schemeClr val="accent1"/>
                </a:solidFill>
              </a:rPr>
              <a:t> -2013/ 2014</a:t>
            </a:r>
            <a:endParaRPr lang="en-US" sz="1200" dirty="0">
              <a:solidFill>
                <a:schemeClr val="accent1"/>
              </a:solidFill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0" y="269267"/>
            <a:ext cx="5024513" cy="745938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4000" dirty="0" smtClean="0"/>
              <a:t> BackOffice   1/2</a:t>
            </a:r>
            <a:endParaRPr lang="pt-PT" sz="4000" dirty="0"/>
          </a:p>
        </p:txBody>
      </p:sp>
    </p:spTree>
    <p:extLst>
      <p:ext uri="{BB962C8B-B14F-4D97-AF65-F5344CB8AC3E}">
        <p14:creationId xmlns:p14="http://schemas.microsoft.com/office/powerpoint/2010/main" val="4007486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>
          <a:xfrm>
            <a:off x="629392" y="1211283"/>
            <a:ext cx="9215252" cy="5168273"/>
          </a:xfrm>
        </p:spPr>
        <p:txBody>
          <a:bodyPr>
            <a:normAutofit/>
          </a:bodyPr>
          <a:lstStyle/>
          <a:p>
            <a:r>
              <a:rPr lang="pt-PT" sz="2400" dirty="0" smtClean="0"/>
              <a:t>O BackOffice do projeto Letrinhas, possibilita as seguintes funcionalidades:</a:t>
            </a:r>
          </a:p>
          <a:p>
            <a:pPr lvl="1"/>
            <a:r>
              <a:rPr lang="pt-PT" sz="2200" dirty="0" smtClean="0"/>
              <a:t>Guardar </a:t>
            </a:r>
            <a:r>
              <a:rPr lang="pt-PT" sz="2200" dirty="0"/>
              <a:t>todos os </a:t>
            </a:r>
            <a:r>
              <a:rPr lang="pt-PT" sz="2200" dirty="0" smtClean="0"/>
              <a:t>dados necessários para o bom funcionamento da aplicação (Escolas</a:t>
            </a:r>
            <a:r>
              <a:rPr lang="pt-PT" sz="2200" dirty="0"/>
              <a:t>, </a:t>
            </a:r>
            <a:r>
              <a:rPr lang="pt-PT" sz="2200" dirty="0" smtClean="0"/>
              <a:t>Professores, Turmas, Alunos</a:t>
            </a:r>
            <a:r>
              <a:rPr lang="pt-PT" sz="2200" dirty="0"/>
              <a:t>, </a:t>
            </a:r>
            <a:r>
              <a:rPr lang="pt-PT" sz="2200" dirty="0" smtClean="0"/>
              <a:t>Testes, etc.).</a:t>
            </a:r>
          </a:p>
          <a:p>
            <a:pPr lvl="1"/>
            <a:r>
              <a:rPr lang="pt-PT" sz="2200" dirty="0" smtClean="0"/>
              <a:t>Adicionar </a:t>
            </a:r>
            <a:r>
              <a:rPr lang="pt-PT" sz="2200" dirty="0"/>
              <a:t>novos </a:t>
            </a:r>
            <a:r>
              <a:rPr lang="pt-PT" sz="2200" dirty="0" smtClean="0"/>
              <a:t>dados.</a:t>
            </a:r>
          </a:p>
          <a:p>
            <a:pPr lvl="1"/>
            <a:r>
              <a:rPr lang="pt-PT" sz="2200" dirty="0" smtClean="0"/>
              <a:t>Criar testes.</a:t>
            </a:r>
          </a:p>
          <a:p>
            <a:pPr lvl="1"/>
            <a:r>
              <a:rPr lang="pt-PT" sz="2200" dirty="0" smtClean="0"/>
              <a:t>Enviar </a:t>
            </a:r>
            <a:r>
              <a:rPr lang="pt-PT" sz="2200" dirty="0"/>
              <a:t>e Receber </a:t>
            </a:r>
            <a:r>
              <a:rPr lang="pt-PT" sz="2200" dirty="0" smtClean="0"/>
              <a:t>execuções dos Testes.</a:t>
            </a:r>
          </a:p>
          <a:p>
            <a:pPr lvl="1"/>
            <a:r>
              <a:rPr lang="pt-PT" sz="2200" dirty="0" smtClean="0"/>
              <a:t>Corrigir Testes.</a:t>
            </a:r>
          </a:p>
          <a:p>
            <a:pPr lvl="1"/>
            <a:r>
              <a:rPr lang="pt-PT" sz="2200" dirty="0" smtClean="0"/>
              <a:t>Consultar testes e correções.</a:t>
            </a:r>
          </a:p>
          <a:p>
            <a:pPr lvl="1"/>
            <a:r>
              <a:rPr lang="pt-PT" sz="2200" dirty="0" smtClean="0"/>
              <a:t>Visualizar </a:t>
            </a:r>
            <a:r>
              <a:rPr lang="pt-PT" sz="2200" dirty="0"/>
              <a:t>evolução de cada aluno </a:t>
            </a:r>
            <a:r>
              <a:rPr lang="pt-PT" sz="2200" dirty="0" smtClean="0"/>
              <a:t>.</a:t>
            </a:r>
            <a:endParaRPr lang="pt-PT" sz="2200" dirty="0"/>
          </a:p>
          <a:p>
            <a:endParaRPr lang="pt-PT" sz="2400" dirty="0" smtClean="0"/>
          </a:p>
          <a:p>
            <a:endParaRPr lang="pt-PT" sz="2400" dirty="0" smtClean="0"/>
          </a:p>
          <a:p>
            <a:endParaRPr lang="pt-PT" sz="2400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5903306"/>
            <a:ext cx="1143000" cy="952500"/>
          </a:xfrm>
          <a:prstGeom prst="rect">
            <a:avLst/>
          </a:prstGeom>
        </p:spPr>
      </p:pic>
      <p:sp>
        <p:nvSpPr>
          <p:cNvPr id="5" name="CaixaDeTexto 5"/>
          <p:cNvSpPr txBox="1"/>
          <p:nvPr/>
        </p:nvSpPr>
        <p:spPr>
          <a:xfrm>
            <a:off x="400931" y="6578847"/>
            <a:ext cx="609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pt-PT" sz="1200" dirty="0" smtClean="0">
                <a:solidFill>
                  <a:schemeClr val="accent1"/>
                </a:solidFill>
              </a:rPr>
              <a:t>Letrinhas </a:t>
            </a:r>
            <a:r>
              <a:rPr lang="en-US" sz="1200" dirty="0" smtClean="0">
                <a:solidFill>
                  <a:schemeClr val="accent1"/>
                </a:solidFill>
              </a:rPr>
              <a:t> – </a:t>
            </a:r>
            <a:r>
              <a:rPr lang="pt-PT" sz="1200" dirty="0" smtClean="0">
                <a:solidFill>
                  <a:schemeClr val="accent1"/>
                </a:solidFill>
              </a:rPr>
              <a:t>Projeto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Sistemas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Informação</a:t>
            </a:r>
            <a:r>
              <a:rPr lang="en-US" sz="1200" dirty="0" smtClean="0">
                <a:solidFill>
                  <a:schemeClr val="accent1"/>
                </a:solidFill>
              </a:rPr>
              <a:t> -2013/ 2014</a:t>
            </a:r>
            <a:endParaRPr lang="en-US" sz="1200" dirty="0">
              <a:solidFill>
                <a:schemeClr val="accent1"/>
              </a:solidFill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0" y="269267"/>
            <a:ext cx="5024513" cy="745938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4000" dirty="0" smtClean="0"/>
              <a:t> BackOffice   2/2</a:t>
            </a:r>
            <a:endParaRPr lang="pt-PT" sz="4000" dirty="0"/>
          </a:p>
        </p:txBody>
      </p:sp>
    </p:spTree>
    <p:extLst>
      <p:ext uri="{BB962C8B-B14F-4D97-AF65-F5344CB8AC3E}">
        <p14:creationId xmlns:p14="http://schemas.microsoft.com/office/powerpoint/2010/main" val="424613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5903306"/>
            <a:ext cx="1143000" cy="952500"/>
          </a:xfrm>
          <a:prstGeom prst="rect">
            <a:avLst/>
          </a:prstGeom>
        </p:spPr>
      </p:pic>
      <p:sp>
        <p:nvSpPr>
          <p:cNvPr id="5" name="CaixaDeTexto 5"/>
          <p:cNvSpPr txBox="1"/>
          <p:nvPr/>
        </p:nvSpPr>
        <p:spPr>
          <a:xfrm>
            <a:off x="400931" y="6578847"/>
            <a:ext cx="609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pt-PT" sz="1200" dirty="0" smtClean="0">
                <a:solidFill>
                  <a:schemeClr val="accent1"/>
                </a:solidFill>
              </a:rPr>
              <a:t>Letrinhas </a:t>
            </a:r>
            <a:r>
              <a:rPr lang="en-US" sz="1200" dirty="0" smtClean="0">
                <a:solidFill>
                  <a:schemeClr val="accent1"/>
                </a:solidFill>
              </a:rPr>
              <a:t> – </a:t>
            </a:r>
            <a:r>
              <a:rPr lang="pt-PT" sz="1200" dirty="0" smtClean="0">
                <a:solidFill>
                  <a:schemeClr val="accent1"/>
                </a:solidFill>
              </a:rPr>
              <a:t>Projeto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Sistemas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Informação</a:t>
            </a:r>
            <a:r>
              <a:rPr lang="en-US" sz="1200" dirty="0" smtClean="0">
                <a:solidFill>
                  <a:schemeClr val="accent1"/>
                </a:solidFill>
              </a:rPr>
              <a:t> -2013/ 2014</a:t>
            </a:r>
            <a:endParaRPr lang="en-US" sz="1200" dirty="0">
              <a:solidFill>
                <a:schemeClr val="accent1"/>
              </a:solidFill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0" y="269267"/>
            <a:ext cx="6305797" cy="745938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4000" dirty="0" smtClean="0"/>
              <a:t> BackOffice – Écrans</a:t>
            </a:r>
            <a:endParaRPr lang="pt-PT" sz="4000" dirty="0"/>
          </a:p>
        </p:txBody>
      </p:sp>
    </p:spTree>
    <p:extLst>
      <p:ext uri="{BB962C8B-B14F-4D97-AF65-F5344CB8AC3E}">
        <p14:creationId xmlns:p14="http://schemas.microsoft.com/office/powerpoint/2010/main" val="2224203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5903306"/>
            <a:ext cx="1143000" cy="952500"/>
          </a:xfrm>
          <a:prstGeom prst="rect">
            <a:avLst/>
          </a:prstGeom>
        </p:spPr>
      </p:pic>
      <p:sp>
        <p:nvSpPr>
          <p:cNvPr id="5" name="CaixaDeTexto 5"/>
          <p:cNvSpPr txBox="1"/>
          <p:nvPr/>
        </p:nvSpPr>
        <p:spPr>
          <a:xfrm>
            <a:off x="400931" y="6578847"/>
            <a:ext cx="609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pt-PT" sz="1200" dirty="0" smtClean="0">
                <a:solidFill>
                  <a:schemeClr val="accent1"/>
                </a:solidFill>
              </a:rPr>
              <a:t>Letrinhas </a:t>
            </a:r>
            <a:r>
              <a:rPr lang="en-US" sz="1200" dirty="0" smtClean="0">
                <a:solidFill>
                  <a:schemeClr val="accent1"/>
                </a:solidFill>
              </a:rPr>
              <a:t> – </a:t>
            </a:r>
            <a:r>
              <a:rPr lang="pt-PT" sz="1200" dirty="0" smtClean="0">
                <a:solidFill>
                  <a:schemeClr val="accent1"/>
                </a:solidFill>
              </a:rPr>
              <a:t>Projeto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Sistemas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Informação</a:t>
            </a:r>
            <a:r>
              <a:rPr lang="en-US" sz="1200" dirty="0" smtClean="0">
                <a:solidFill>
                  <a:schemeClr val="accent1"/>
                </a:solidFill>
              </a:rPr>
              <a:t> -2013/ 2014</a:t>
            </a:r>
            <a:endParaRPr lang="en-US" sz="1200" dirty="0">
              <a:solidFill>
                <a:schemeClr val="accent1"/>
              </a:solidFill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0" y="269267"/>
            <a:ext cx="6305797" cy="745938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4000" dirty="0" smtClean="0"/>
              <a:t> BackOffice – Écrans</a:t>
            </a:r>
            <a:endParaRPr lang="pt-PT" sz="4000" dirty="0"/>
          </a:p>
        </p:txBody>
      </p:sp>
    </p:spTree>
    <p:extLst>
      <p:ext uri="{BB962C8B-B14F-4D97-AF65-F5344CB8AC3E}">
        <p14:creationId xmlns:p14="http://schemas.microsoft.com/office/powerpoint/2010/main" val="4155831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>
          <a:xfrm>
            <a:off x="677333" y="1320844"/>
            <a:ext cx="9548491" cy="4959537"/>
          </a:xfrm>
        </p:spPr>
        <p:txBody>
          <a:bodyPr>
            <a:normAutofit/>
          </a:bodyPr>
          <a:lstStyle/>
          <a:p>
            <a:r>
              <a:rPr lang="pt-PT" sz="2400" dirty="0" smtClean="0"/>
              <a:t>...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5903306"/>
            <a:ext cx="1143000" cy="952500"/>
          </a:xfrm>
          <a:prstGeom prst="rect">
            <a:avLst/>
          </a:prstGeom>
        </p:spPr>
      </p:pic>
      <p:sp>
        <p:nvSpPr>
          <p:cNvPr id="5" name="CaixaDeTexto 5"/>
          <p:cNvSpPr txBox="1"/>
          <p:nvPr/>
        </p:nvSpPr>
        <p:spPr>
          <a:xfrm>
            <a:off x="400931" y="6578847"/>
            <a:ext cx="609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pt-PT" sz="1200" dirty="0" smtClean="0">
                <a:solidFill>
                  <a:schemeClr val="accent1"/>
                </a:solidFill>
              </a:rPr>
              <a:t>Letrinhas </a:t>
            </a:r>
            <a:r>
              <a:rPr lang="en-US" sz="1200" dirty="0" smtClean="0">
                <a:solidFill>
                  <a:schemeClr val="accent1"/>
                </a:solidFill>
              </a:rPr>
              <a:t> – </a:t>
            </a:r>
            <a:r>
              <a:rPr lang="pt-PT" sz="1200" dirty="0" smtClean="0">
                <a:solidFill>
                  <a:schemeClr val="accent1"/>
                </a:solidFill>
              </a:rPr>
              <a:t>Projeto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Sistemas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Informação</a:t>
            </a:r>
            <a:r>
              <a:rPr lang="en-US" sz="1200" dirty="0" smtClean="0">
                <a:solidFill>
                  <a:schemeClr val="accent1"/>
                </a:solidFill>
              </a:rPr>
              <a:t> -2013/ 2014</a:t>
            </a:r>
            <a:endParaRPr lang="en-US" sz="1200" dirty="0">
              <a:solidFill>
                <a:schemeClr val="accent1"/>
              </a:solidFill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0" y="269267"/>
            <a:ext cx="5024513" cy="745938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4000" dirty="0" smtClean="0"/>
              <a:t> FrontOffice</a:t>
            </a:r>
            <a:endParaRPr lang="pt-PT" sz="4000" dirty="0"/>
          </a:p>
        </p:txBody>
      </p:sp>
    </p:spTree>
    <p:extLst>
      <p:ext uri="{BB962C8B-B14F-4D97-AF65-F5344CB8AC3E}">
        <p14:creationId xmlns:p14="http://schemas.microsoft.com/office/powerpoint/2010/main" val="1715645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>
          <a:xfrm>
            <a:off x="677333" y="1320844"/>
            <a:ext cx="9548491" cy="4959537"/>
          </a:xfrm>
        </p:spPr>
        <p:txBody>
          <a:bodyPr>
            <a:normAutofit/>
          </a:bodyPr>
          <a:lstStyle/>
          <a:p>
            <a:r>
              <a:rPr lang="pt-PT" sz="2400" dirty="0" smtClean="0"/>
              <a:t>...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5903306"/>
            <a:ext cx="1143000" cy="952500"/>
          </a:xfrm>
          <a:prstGeom prst="rect">
            <a:avLst/>
          </a:prstGeom>
        </p:spPr>
      </p:pic>
      <p:sp>
        <p:nvSpPr>
          <p:cNvPr id="5" name="CaixaDeTexto 5"/>
          <p:cNvSpPr txBox="1"/>
          <p:nvPr/>
        </p:nvSpPr>
        <p:spPr>
          <a:xfrm>
            <a:off x="400931" y="6578847"/>
            <a:ext cx="609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pt-PT" sz="1200" dirty="0" smtClean="0">
                <a:solidFill>
                  <a:schemeClr val="accent1"/>
                </a:solidFill>
              </a:rPr>
              <a:t>Letrinhas </a:t>
            </a:r>
            <a:r>
              <a:rPr lang="en-US" sz="1200" dirty="0" smtClean="0">
                <a:solidFill>
                  <a:schemeClr val="accent1"/>
                </a:solidFill>
              </a:rPr>
              <a:t> – </a:t>
            </a:r>
            <a:r>
              <a:rPr lang="pt-PT" sz="1200" dirty="0" smtClean="0">
                <a:solidFill>
                  <a:schemeClr val="accent1"/>
                </a:solidFill>
              </a:rPr>
              <a:t>Projeto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Sistemas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Informação</a:t>
            </a:r>
            <a:r>
              <a:rPr lang="en-US" sz="1200" dirty="0" smtClean="0">
                <a:solidFill>
                  <a:schemeClr val="accent1"/>
                </a:solidFill>
              </a:rPr>
              <a:t> -2013/ 2014</a:t>
            </a:r>
            <a:endParaRPr lang="en-US" sz="1200" dirty="0">
              <a:solidFill>
                <a:schemeClr val="accent1"/>
              </a:solidFill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0" y="269267"/>
            <a:ext cx="5024513" cy="745938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4000" dirty="0" smtClean="0"/>
              <a:t> FrontOffice</a:t>
            </a:r>
            <a:endParaRPr lang="pt-PT" sz="4000" dirty="0"/>
          </a:p>
        </p:txBody>
      </p:sp>
    </p:spTree>
    <p:extLst>
      <p:ext uri="{BB962C8B-B14F-4D97-AF65-F5344CB8AC3E}">
        <p14:creationId xmlns:p14="http://schemas.microsoft.com/office/powerpoint/2010/main" val="2919075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5903306"/>
            <a:ext cx="1143000" cy="952500"/>
          </a:xfrm>
          <a:prstGeom prst="rect">
            <a:avLst/>
          </a:prstGeom>
        </p:spPr>
      </p:pic>
      <p:sp>
        <p:nvSpPr>
          <p:cNvPr id="12" name="CaixaDeTexto 5"/>
          <p:cNvSpPr txBox="1"/>
          <p:nvPr/>
        </p:nvSpPr>
        <p:spPr>
          <a:xfrm>
            <a:off x="400931" y="6578847"/>
            <a:ext cx="609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pt-PT" sz="1200" dirty="0" smtClean="0">
                <a:solidFill>
                  <a:schemeClr val="accent1"/>
                </a:solidFill>
              </a:rPr>
              <a:t>Letrinhas </a:t>
            </a:r>
            <a:r>
              <a:rPr lang="en-US" sz="1200" dirty="0" smtClean="0">
                <a:solidFill>
                  <a:schemeClr val="accent1"/>
                </a:solidFill>
              </a:rPr>
              <a:t> – </a:t>
            </a:r>
            <a:r>
              <a:rPr lang="pt-PT" sz="1200" dirty="0" smtClean="0">
                <a:solidFill>
                  <a:schemeClr val="accent1"/>
                </a:solidFill>
              </a:rPr>
              <a:t>Projeto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Sistemas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Informação</a:t>
            </a:r>
            <a:r>
              <a:rPr lang="en-US" sz="1200" dirty="0" smtClean="0">
                <a:solidFill>
                  <a:schemeClr val="accent1"/>
                </a:solidFill>
              </a:rPr>
              <a:t> -2013/ 2014</a:t>
            </a:r>
            <a:endParaRPr lang="en-US" sz="1200" dirty="0">
              <a:solidFill>
                <a:schemeClr val="accent1"/>
              </a:solidFill>
            </a:endParaRPr>
          </a:p>
        </p:txBody>
      </p:sp>
      <p:sp>
        <p:nvSpPr>
          <p:cNvPr id="7" name="Marcador de Posição de Conteúdo 2"/>
          <p:cNvSpPr txBox="1">
            <a:spLocks/>
          </p:cNvSpPr>
          <p:nvPr/>
        </p:nvSpPr>
        <p:spPr>
          <a:xfrm>
            <a:off x="400931" y="2515245"/>
            <a:ext cx="9548491" cy="15802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pt-PT" sz="2400" dirty="0"/>
              <a:t>Este projeto surgiu na necessidade do Agrupamento de Escolas Artur Gonçalves em deter um </a:t>
            </a:r>
            <a:r>
              <a:rPr lang="pt-PT" sz="2400" i="1" dirty="0"/>
              <a:t>software </a:t>
            </a:r>
            <a:r>
              <a:rPr lang="pt-PT" sz="2400" dirty="0"/>
              <a:t>que permita a avaliação da fluência na leitura dos seus alunos por intermédio de </a:t>
            </a:r>
            <a:r>
              <a:rPr lang="pt-PT" sz="2400" i="1" dirty="0" err="1" smtClean="0"/>
              <a:t>Tablets</a:t>
            </a:r>
            <a:r>
              <a:rPr lang="pt-PT" sz="2400" i="1" dirty="0" smtClean="0"/>
              <a:t>.</a:t>
            </a:r>
            <a:endParaRPr lang="pt-PT" sz="2400" dirty="0"/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0" y="269267"/>
            <a:ext cx="3942607" cy="745938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4000" dirty="0" smtClean="0"/>
              <a:t> </a:t>
            </a:r>
            <a:r>
              <a:rPr lang="pt-PT" sz="4000" dirty="0" smtClean="0"/>
              <a:t>Introdução</a:t>
            </a:r>
            <a:endParaRPr lang="pt-PT" sz="4000" dirty="0"/>
          </a:p>
        </p:txBody>
      </p:sp>
    </p:spTree>
    <p:extLst>
      <p:ext uri="{BB962C8B-B14F-4D97-AF65-F5344CB8AC3E}">
        <p14:creationId xmlns:p14="http://schemas.microsoft.com/office/powerpoint/2010/main" val="2979353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/>
          <p:cNvSpPr txBox="1">
            <a:spLocks/>
          </p:cNvSpPr>
          <p:nvPr/>
        </p:nvSpPr>
        <p:spPr>
          <a:xfrm>
            <a:off x="-1" y="225625"/>
            <a:ext cx="12192001" cy="795647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4000" dirty="0" smtClean="0"/>
              <a:t> Layouts da </a:t>
            </a:r>
            <a:r>
              <a:rPr lang="pt-PT" sz="4000" dirty="0" err="1" smtClean="0"/>
              <a:t>App</a:t>
            </a:r>
            <a:r>
              <a:rPr lang="pt-PT" sz="4000" dirty="0" smtClean="0"/>
              <a:t>: Pagina Inicial </a:t>
            </a:r>
            <a:endParaRPr lang="pt-PT" sz="4000" dirty="0"/>
          </a:p>
        </p:txBody>
      </p:sp>
      <p:grpSp>
        <p:nvGrpSpPr>
          <p:cNvPr id="2" name="Grupo 1"/>
          <p:cNvGrpSpPr/>
          <p:nvPr/>
        </p:nvGrpSpPr>
        <p:grpSpPr>
          <a:xfrm>
            <a:off x="670560" y="1021272"/>
            <a:ext cx="8081554" cy="5391112"/>
            <a:chOff x="670560" y="1021272"/>
            <a:chExt cx="8081554" cy="5391112"/>
          </a:xfrm>
        </p:grpSpPr>
        <p:pic>
          <p:nvPicPr>
            <p:cNvPr id="8" name="Imagem 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0560" y="1021272"/>
              <a:ext cx="8081554" cy="5391112"/>
            </a:xfrm>
            <a:prstGeom prst="rect">
              <a:avLst/>
            </a:prstGeom>
          </p:spPr>
        </p:pic>
        <p:pic>
          <p:nvPicPr>
            <p:cNvPr id="3" name="Imagem 2"/>
            <p:cNvPicPr>
              <a:picLocks noChangeAspect="1"/>
            </p:cNvPicPr>
            <p:nvPr/>
          </p:nvPicPr>
          <p:blipFill rotWithShape="1">
            <a:blip r:embed="rId3"/>
            <a:srcRect r="964"/>
            <a:stretch/>
          </p:blipFill>
          <p:spPr>
            <a:xfrm>
              <a:off x="1367667" y="1544203"/>
              <a:ext cx="6716159" cy="4286049"/>
            </a:xfrm>
            <a:prstGeom prst="rect">
              <a:avLst/>
            </a:prstGeom>
          </p:spPr>
        </p:pic>
      </p:grpSp>
      <p:pic>
        <p:nvPicPr>
          <p:cNvPr id="11" name="Imagem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5903306"/>
            <a:ext cx="1143000" cy="952500"/>
          </a:xfrm>
          <a:prstGeom prst="rect">
            <a:avLst/>
          </a:prstGeom>
        </p:spPr>
      </p:pic>
      <p:sp>
        <p:nvSpPr>
          <p:cNvPr id="12" name="CaixaDeTexto 5"/>
          <p:cNvSpPr txBox="1"/>
          <p:nvPr/>
        </p:nvSpPr>
        <p:spPr>
          <a:xfrm>
            <a:off x="400931" y="6578847"/>
            <a:ext cx="609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pt-PT" sz="1200" dirty="0" smtClean="0">
                <a:solidFill>
                  <a:schemeClr val="accent1"/>
                </a:solidFill>
              </a:rPr>
              <a:t>Letrinhas </a:t>
            </a:r>
            <a:r>
              <a:rPr lang="en-US" sz="1200" dirty="0" smtClean="0">
                <a:solidFill>
                  <a:schemeClr val="accent1"/>
                </a:solidFill>
              </a:rPr>
              <a:t> – </a:t>
            </a:r>
            <a:r>
              <a:rPr lang="pt-PT" sz="1200" dirty="0" smtClean="0">
                <a:solidFill>
                  <a:schemeClr val="accent1"/>
                </a:solidFill>
              </a:rPr>
              <a:t>Projeto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Sistemas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Informação</a:t>
            </a:r>
            <a:r>
              <a:rPr lang="en-US" sz="1200" dirty="0" smtClean="0">
                <a:solidFill>
                  <a:schemeClr val="accent1"/>
                </a:solidFill>
              </a:rPr>
              <a:t> -2013/ 2014</a:t>
            </a:r>
            <a:endParaRPr lang="en-US" sz="12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3341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" y="1021272"/>
            <a:ext cx="8081554" cy="5391112"/>
          </a:xfrm>
          <a:prstGeom prst="rect">
            <a:avLst/>
          </a:prstGeom>
        </p:spPr>
      </p:pic>
      <p:sp>
        <p:nvSpPr>
          <p:cNvPr id="5" name="Subtitle 2"/>
          <p:cNvSpPr txBox="1">
            <a:spLocks/>
          </p:cNvSpPr>
          <p:nvPr/>
        </p:nvSpPr>
        <p:spPr>
          <a:xfrm>
            <a:off x="-1" y="225625"/>
            <a:ext cx="12192001" cy="795647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4000" dirty="0" smtClean="0"/>
              <a:t> Layouts da </a:t>
            </a:r>
            <a:r>
              <a:rPr lang="pt-PT" sz="4000" dirty="0" err="1" smtClean="0"/>
              <a:t>App</a:t>
            </a:r>
            <a:r>
              <a:rPr lang="pt-PT" sz="4000" dirty="0" smtClean="0"/>
              <a:t>: Escolher Escola </a:t>
            </a:r>
            <a:endParaRPr lang="pt-PT" sz="4000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87"/>
          <a:stretch/>
        </p:blipFill>
        <p:spPr>
          <a:xfrm>
            <a:off x="1391478" y="1537251"/>
            <a:ext cx="6639339" cy="4267201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5903306"/>
            <a:ext cx="1143000" cy="952500"/>
          </a:xfrm>
          <a:prstGeom prst="rect">
            <a:avLst/>
          </a:prstGeom>
        </p:spPr>
      </p:pic>
      <p:sp>
        <p:nvSpPr>
          <p:cNvPr id="12" name="CaixaDeTexto 5"/>
          <p:cNvSpPr txBox="1"/>
          <p:nvPr/>
        </p:nvSpPr>
        <p:spPr>
          <a:xfrm>
            <a:off x="400931" y="6578847"/>
            <a:ext cx="609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pt-PT" sz="1200" dirty="0" smtClean="0">
                <a:solidFill>
                  <a:schemeClr val="accent1"/>
                </a:solidFill>
              </a:rPr>
              <a:t>Letrinhas </a:t>
            </a:r>
            <a:r>
              <a:rPr lang="en-US" sz="1200" dirty="0" smtClean="0">
                <a:solidFill>
                  <a:schemeClr val="accent1"/>
                </a:solidFill>
              </a:rPr>
              <a:t> – </a:t>
            </a:r>
            <a:r>
              <a:rPr lang="pt-PT" sz="1200" dirty="0" smtClean="0">
                <a:solidFill>
                  <a:schemeClr val="accent1"/>
                </a:solidFill>
              </a:rPr>
              <a:t>Projeto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Sistemas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Informação</a:t>
            </a:r>
            <a:r>
              <a:rPr lang="en-US" sz="1200" dirty="0" smtClean="0">
                <a:solidFill>
                  <a:schemeClr val="accent1"/>
                </a:solidFill>
              </a:rPr>
              <a:t> -2013/ 2014</a:t>
            </a:r>
            <a:endParaRPr lang="en-US" sz="12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7977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" y="1021272"/>
            <a:ext cx="8081554" cy="5391112"/>
          </a:xfrm>
          <a:prstGeom prst="rect">
            <a:avLst/>
          </a:prstGeom>
        </p:spPr>
      </p:pic>
      <p:sp>
        <p:nvSpPr>
          <p:cNvPr id="5" name="Subtitle 2"/>
          <p:cNvSpPr txBox="1">
            <a:spLocks/>
          </p:cNvSpPr>
          <p:nvPr/>
        </p:nvSpPr>
        <p:spPr>
          <a:xfrm>
            <a:off x="-1" y="225625"/>
            <a:ext cx="12192001" cy="795647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4000" dirty="0" smtClean="0"/>
              <a:t> Layouts da </a:t>
            </a:r>
            <a:r>
              <a:rPr lang="pt-PT" sz="4000" dirty="0" err="1" smtClean="0"/>
              <a:t>App</a:t>
            </a:r>
            <a:r>
              <a:rPr lang="pt-PT" sz="4000" dirty="0" smtClean="0"/>
              <a:t>: Escolher Professor</a:t>
            </a:r>
            <a:endParaRPr lang="pt-PT" sz="4000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16"/>
          <a:stretch/>
        </p:blipFill>
        <p:spPr>
          <a:xfrm>
            <a:off x="1342989" y="1523582"/>
            <a:ext cx="6740837" cy="4214609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5903306"/>
            <a:ext cx="1143000" cy="952500"/>
          </a:xfrm>
          <a:prstGeom prst="rect">
            <a:avLst/>
          </a:prstGeom>
        </p:spPr>
      </p:pic>
      <p:sp>
        <p:nvSpPr>
          <p:cNvPr id="9" name="CaixaDeTexto 5"/>
          <p:cNvSpPr txBox="1"/>
          <p:nvPr/>
        </p:nvSpPr>
        <p:spPr>
          <a:xfrm>
            <a:off x="400931" y="6578847"/>
            <a:ext cx="609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pt-PT" sz="1200" dirty="0" smtClean="0">
                <a:solidFill>
                  <a:schemeClr val="accent1"/>
                </a:solidFill>
              </a:rPr>
              <a:t>Letrinhas </a:t>
            </a:r>
            <a:r>
              <a:rPr lang="en-US" sz="1200" dirty="0" smtClean="0">
                <a:solidFill>
                  <a:schemeClr val="accent1"/>
                </a:solidFill>
              </a:rPr>
              <a:t> – </a:t>
            </a:r>
            <a:r>
              <a:rPr lang="pt-PT" sz="1200" dirty="0" smtClean="0">
                <a:solidFill>
                  <a:schemeClr val="accent1"/>
                </a:solidFill>
              </a:rPr>
              <a:t>Projeto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Sistemas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Informação</a:t>
            </a:r>
            <a:r>
              <a:rPr lang="en-US" sz="1200" dirty="0" smtClean="0">
                <a:solidFill>
                  <a:schemeClr val="accent1"/>
                </a:solidFill>
              </a:rPr>
              <a:t> -2013/ 2014</a:t>
            </a:r>
            <a:endParaRPr lang="en-US" sz="12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29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" y="1021272"/>
            <a:ext cx="8081554" cy="5391112"/>
          </a:xfrm>
          <a:prstGeom prst="rect">
            <a:avLst/>
          </a:prstGeom>
        </p:spPr>
      </p:pic>
      <p:sp>
        <p:nvSpPr>
          <p:cNvPr id="5" name="Subtitle 2"/>
          <p:cNvSpPr txBox="1">
            <a:spLocks/>
          </p:cNvSpPr>
          <p:nvPr/>
        </p:nvSpPr>
        <p:spPr>
          <a:xfrm>
            <a:off x="-1" y="225625"/>
            <a:ext cx="12192001" cy="795647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4000" dirty="0" smtClean="0"/>
              <a:t> Layouts da </a:t>
            </a:r>
            <a:r>
              <a:rPr lang="pt-PT" sz="4000" dirty="0" err="1" smtClean="0"/>
              <a:t>App</a:t>
            </a:r>
            <a:r>
              <a:rPr lang="pt-PT" sz="4000" dirty="0" smtClean="0"/>
              <a:t>: Escolher Professor</a:t>
            </a:r>
            <a:endParaRPr lang="pt-PT" sz="4000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7740" y="1537251"/>
            <a:ext cx="6559826" cy="4187688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5903306"/>
            <a:ext cx="1143000" cy="952500"/>
          </a:xfrm>
          <a:prstGeom prst="rect">
            <a:avLst/>
          </a:prstGeom>
        </p:spPr>
      </p:pic>
      <p:sp>
        <p:nvSpPr>
          <p:cNvPr id="9" name="CaixaDeTexto 5"/>
          <p:cNvSpPr txBox="1"/>
          <p:nvPr/>
        </p:nvSpPr>
        <p:spPr>
          <a:xfrm>
            <a:off x="400931" y="6578847"/>
            <a:ext cx="609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pt-PT" sz="1200" dirty="0" smtClean="0">
                <a:solidFill>
                  <a:schemeClr val="accent1"/>
                </a:solidFill>
              </a:rPr>
              <a:t>Letrinhas </a:t>
            </a:r>
            <a:r>
              <a:rPr lang="en-US" sz="1200" dirty="0" smtClean="0">
                <a:solidFill>
                  <a:schemeClr val="accent1"/>
                </a:solidFill>
              </a:rPr>
              <a:t> – </a:t>
            </a:r>
            <a:r>
              <a:rPr lang="pt-PT" sz="1200" dirty="0" smtClean="0">
                <a:solidFill>
                  <a:schemeClr val="accent1"/>
                </a:solidFill>
              </a:rPr>
              <a:t>Projeto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Sistemas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Informação</a:t>
            </a:r>
            <a:r>
              <a:rPr lang="en-US" sz="1200" dirty="0" smtClean="0">
                <a:solidFill>
                  <a:schemeClr val="accent1"/>
                </a:solidFill>
              </a:rPr>
              <a:t> -2013/ 2014</a:t>
            </a:r>
            <a:endParaRPr lang="en-US" sz="12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4948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" y="1046502"/>
            <a:ext cx="8081554" cy="5391112"/>
          </a:xfrm>
          <a:prstGeom prst="rect">
            <a:avLst/>
          </a:prstGeom>
        </p:spPr>
      </p:pic>
      <p:sp>
        <p:nvSpPr>
          <p:cNvPr id="5" name="Subtitle 2"/>
          <p:cNvSpPr txBox="1">
            <a:spLocks/>
          </p:cNvSpPr>
          <p:nvPr/>
        </p:nvSpPr>
        <p:spPr>
          <a:xfrm>
            <a:off x="-1" y="225625"/>
            <a:ext cx="12192001" cy="795647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4000" dirty="0" smtClean="0"/>
              <a:t> Layouts da </a:t>
            </a:r>
            <a:r>
              <a:rPr lang="pt-PT" sz="4000" dirty="0" err="1" smtClean="0"/>
              <a:t>App</a:t>
            </a:r>
            <a:r>
              <a:rPr lang="pt-PT" sz="4000" dirty="0" smtClean="0"/>
              <a:t>: Escolher Turma</a:t>
            </a:r>
            <a:endParaRPr lang="pt-PT" sz="4000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72"/>
          <a:stretch/>
        </p:blipFill>
        <p:spPr>
          <a:xfrm>
            <a:off x="1417983" y="1616765"/>
            <a:ext cx="6652591" cy="4161182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5903306"/>
            <a:ext cx="1143000" cy="952500"/>
          </a:xfrm>
          <a:prstGeom prst="rect">
            <a:avLst/>
          </a:prstGeom>
        </p:spPr>
      </p:pic>
      <p:sp>
        <p:nvSpPr>
          <p:cNvPr id="9" name="CaixaDeTexto 5"/>
          <p:cNvSpPr txBox="1"/>
          <p:nvPr/>
        </p:nvSpPr>
        <p:spPr>
          <a:xfrm>
            <a:off x="400931" y="6578847"/>
            <a:ext cx="609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pt-PT" sz="1200" dirty="0" smtClean="0">
                <a:solidFill>
                  <a:schemeClr val="accent1"/>
                </a:solidFill>
              </a:rPr>
              <a:t>Letrinhas </a:t>
            </a:r>
            <a:r>
              <a:rPr lang="en-US" sz="1200" dirty="0" smtClean="0">
                <a:solidFill>
                  <a:schemeClr val="accent1"/>
                </a:solidFill>
              </a:rPr>
              <a:t> – </a:t>
            </a:r>
            <a:r>
              <a:rPr lang="pt-PT" sz="1200" dirty="0" smtClean="0">
                <a:solidFill>
                  <a:schemeClr val="accent1"/>
                </a:solidFill>
              </a:rPr>
              <a:t>Projeto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Sistemas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Informação</a:t>
            </a:r>
            <a:r>
              <a:rPr lang="en-US" sz="1200" dirty="0" smtClean="0">
                <a:solidFill>
                  <a:schemeClr val="accent1"/>
                </a:solidFill>
              </a:rPr>
              <a:t> -2013/ 2014</a:t>
            </a:r>
            <a:endParaRPr lang="en-US" sz="12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658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" y="1021272"/>
            <a:ext cx="8081554" cy="5391112"/>
          </a:xfrm>
          <a:prstGeom prst="rect">
            <a:avLst/>
          </a:prstGeom>
        </p:spPr>
      </p:pic>
      <p:sp>
        <p:nvSpPr>
          <p:cNvPr id="5" name="Subtitle 2"/>
          <p:cNvSpPr txBox="1">
            <a:spLocks/>
          </p:cNvSpPr>
          <p:nvPr/>
        </p:nvSpPr>
        <p:spPr>
          <a:xfrm>
            <a:off x="-1" y="225625"/>
            <a:ext cx="12192001" cy="795647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4000" dirty="0" smtClean="0"/>
              <a:t> Layouts da </a:t>
            </a:r>
            <a:r>
              <a:rPr lang="pt-PT" sz="4000" dirty="0" err="1" smtClean="0"/>
              <a:t>App</a:t>
            </a:r>
            <a:r>
              <a:rPr lang="pt-PT" sz="4000" dirty="0" smtClean="0"/>
              <a:t>: Escolher o Aluno</a:t>
            </a:r>
            <a:endParaRPr lang="pt-PT" sz="4000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81"/>
          <a:stretch/>
        </p:blipFill>
        <p:spPr>
          <a:xfrm>
            <a:off x="1378226" y="1510748"/>
            <a:ext cx="6732104" cy="4214191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5903306"/>
            <a:ext cx="1143000" cy="952500"/>
          </a:xfrm>
          <a:prstGeom prst="rect">
            <a:avLst/>
          </a:prstGeom>
        </p:spPr>
      </p:pic>
      <p:sp>
        <p:nvSpPr>
          <p:cNvPr id="9" name="CaixaDeTexto 5"/>
          <p:cNvSpPr txBox="1"/>
          <p:nvPr/>
        </p:nvSpPr>
        <p:spPr>
          <a:xfrm>
            <a:off x="400931" y="6578847"/>
            <a:ext cx="609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pt-PT" sz="1200" dirty="0" smtClean="0">
                <a:solidFill>
                  <a:schemeClr val="accent1"/>
                </a:solidFill>
              </a:rPr>
              <a:t>Letrinhas </a:t>
            </a:r>
            <a:r>
              <a:rPr lang="en-US" sz="1200" dirty="0" smtClean="0">
                <a:solidFill>
                  <a:schemeClr val="accent1"/>
                </a:solidFill>
              </a:rPr>
              <a:t> – </a:t>
            </a:r>
            <a:r>
              <a:rPr lang="pt-PT" sz="1200" dirty="0" smtClean="0">
                <a:solidFill>
                  <a:schemeClr val="accent1"/>
                </a:solidFill>
              </a:rPr>
              <a:t>Projeto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Sistemas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Informação</a:t>
            </a:r>
            <a:r>
              <a:rPr lang="en-US" sz="1200" dirty="0" smtClean="0">
                <a:solidFill>
                  <a:schemeClr val="accent1"/>
                </a:solidFill>
              </a:rPr>
              <a:t> -2013/ 2014</a:t>
            </a:r>
            <a:endParaRPr lang="en-US" sz="12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3499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" y="1021272"/>
            <a:ext cx="8081554" cy="5391112"/>
          </a:xfrm>
          <a:prstGeom prst="rect">
            <a:avLst/>
          </a:prstGeom>
        </p:spPr>
      </p:pic>
      <p:sp>
        <p:nvSpPr>
          <p:cNvPr id="5" name="Subtitle 2"/>
          <p:cNvSpPr txBox="1">
            <a:spLocks/>
          </p:cNvSpPr>
          <p:nvPr/>
        </p:nvSpPr>
        <p:spPr>
          <a:xfrm>
            <a:off x="-1" y="225625"/>
            <a:ext cx="12192001" cy="795647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4000" dirty="0" smtClean="0"/>
              <a:t> Layouts da </a:t>
            </a:r>
            <a:r>
              <a:rPr lang="pt-PT" sz="4000" dirty="0" err="1" smtClean="0"/>
              <a:t>App</a:t>
            </a:r>
            <a:r>
              <a:rPr lang="pt-PT" sz="4000" dirty="0" smtClean="0"/>
              <a:t>: Escolher Modo</a:t>
            </a:r>
            <a:endParaRPr lang="pt-PT" sz="4000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81"/>
          <a:stretch/>
        </p:blipFill>
        <p:spPr>
          <a:xfrm>
            <a:off x="1378227" y="1550504"/>
            <a:ext cx="6665844" cy="4200939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5903306"/>
            <a:ext cx="1143000" cy="952500"/>
          </a:xfrm>
          <a:prstGeom prst="rect">
            <a:avLst/>
          </a:prstGeom>
        </p:spPr>
      </p:pic>
      <p:sp>
        <p:nvSpPr>
          <p:cNvPr id="9" name="CaixaDeTexto 5"/>
          <p:cNvSpPr txBox="1"/>
          <p:nvPr/>
        </p:nvSpPr>
        <p:spPr>
          <a:xfrm>
            <a:off x="400931" y="6578847"/>
            <a:ext cx="609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pt-PT" sz="1200" dirty="0" smtClean="0">
                <a:solidFill>
                  <a:schemeClr val="accent1"/>
                </a:solidFill>
              </a:rPr>
              <a:t>Letrinhas </a:t>
            </a:r>
            <a:r>
              <a:rPr lang="en-US" sz="1200" dirty="0" smtClean="0">
                <a:solidFill>
                  <a:schemeClr val="accent1"/>
                </a:solidFill>
              </a:rPr>
              <a:t> – </a:t>
            </a:r>
            <a:r>
              <a:rPr lang="pt-PT" sz="1200" dirty="0" smtClean="0">
                <a:solidFill>
                  <a:schemeClr val="accent1"/>
                </a:solidFill>
              </a:rPr>
              <a:t>Projeto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Sistemas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Informação</a:t>
            </a:r>
            <a:r>
              <a:rPr lang="en-US" sz="1200" dirty="0" smtClean="0">
                <a:solidFill>
                  <a:schemeClr val="accent1"/>
                </a:solidFill>
              </a:rPr>
              <a:t> -2013/ 2014</a:t>
            </a:r>
            <a:endParaRPr lang="en-US" sz="12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3014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" y="1021272"/>
            <a:ext cx="8081554" cy="5391112"/>
          </a:xfrm>
          <a:prstGeom prst="rect">
            <a:avLst/>
          </a:prstGeom>
        </p:spPr>
      </p:pic>
      <p:sp>
        <p:nvSpPr>
          <p:cNvPr id="5" name="Subtitle 2"/>
          <p:cNvSpPr txBox="1">
            <a:spLocks/>
          </p:cNvSpPr>
          <p:nvPr/>
        </p:nvSpPr>
        <p:spPr>
          <a:xfrm>
            <a:off x="-1" y="225625"/>
            <a:ext cx="12192001" cy="795647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4000" dirty="0" smtClean="0"/>
              <a:t> Layouts da </a:t>
            </a:r>
            <a:r>
              <a:rPr lang="pt-PT" sz="4000" dirty="0" err="1" smtClean="0"/>
              <a:t>App</a:t>
            </a:r>
            <a:r>
              <a:rPr lang="pt-PT" sz="4000" dirty="0" smtClean="0"/>
              <a:t>: Escolher Disciplina</a:t>
            </a:r>
            <a:endParaRPr lang="pt-PT" sz="4000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368"/>
          <a:stretch/>
        </p:blipFill>
        <p:spPr>
          <a:xfrm>
            <a:off x="1391478" y="1550503"/>
            <a:ext cx="6626087" cy="4187688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5903306"/>
            <a:ext cx="1143000" cy="952500"/>
          </a:xfrm>
          <a:prstGeom prst="rect">
            <a:avLst/>
          </a:prstGeom>
        </p:spPr>
      </p:pic>
      <p:sp>
        <p:nvSpPr>
          <p:cNvPr id="9" name="CaixaDeTexto 5"/>
          <p:cNvSpPr txBox="1"/>
          <p:nvPr/>
        </p:nvSpPr>
        <p:spPr>
          <a:xfrm>
            <a:off x="400931" y="6578847"/>
            <a:ext cx="609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pt-PT" sz="1200" dirty="0" smtClean="0">
                <a:solidFill>
                  <a:schemeClr val="accent1"/>
                </a:solidFill>
              </a:rPr>
              <a:t>Letrinhas </a:t>
            </a:r>
            <a:r>
              <a:rPr lang="en-US" sz="1200" dirty="0" smtClean="0">
                <a:solidFill>
                  <a:schemeClr val="accent1"/>
                </a:solidFill>
              </a:rPr>
              <a:t> – </a:t>
            </a:r>
            <a:r>
              <a:rPr lang="pt-PT" sz="1200" dirty="0" smtClean="0">
                <a:solidFill>
                  <a:schemeClr val="accent1"/>
                </a:solidFill>
              </a:rPr>
              <a:t>Projeto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Sistemas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Informação</a:t>
            </a:r>
            <a:r>
              <a:rPr lang="en-US" sz="1200" dirty="0" smtClean="0">
                <a:solidFill>
                  <a:schemeClr val="accent1"/>
                </a:solidFill>
              </a:rPr>
              <a:t> -2013/ 2014</a:t>
            </a:r>
            <a:endParaRPr lang="en-US" sz="12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0166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" y="1021272"/>
            <a:ext cx="8081554" cy="5391112"/>
          </a:xfrm>
          <a:prstGeom prst="rect">
            <a:avLst/>
          </a:prstGeom>
        </p:spPr>
      </p:pic>
      <p:sp>
        <p:nvSpPr>
          <p:cNvPr id="5" name="Subtitle 2"/>
          <p:cNvSpPr txBox="1">
            <a:spLocks/>
          </p:cNvSpPr>
          <p:nvPr/>
        </p:nvSpPr>
        <p:spPr>
          <a:xfrm>
            <a:off x="-1" y="225625"/>
            <a:ext cx="12192001" cy="795647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4000" dirty="0" smtClean="0"/>
              <a:t> Layouts da </a:t>
            </a:r>
            <a:r>
              <a:rPr lang="pt-PT" sz="4000" dirty="0" err="1" smtClean="0"/>
              <a:t>App</a:t>
            </a:r>
            <a:r>
              <a:rPr lang="pt-PT" sz="4000" dirty="0" smtClean="0"/>
              <a:t>: Escolher Tipo de Teste</a:t>
            </a:r>
            <a:endParaRPr lang="pt-PT" sz="4000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369"/>
          <a:stretch/>
        </p:blipFill>
        <p:spPr>
          <a:xfrm>
            <a:off x="1404730" y="1550504"/>
            <a:ext cx="6639340" cy="4174435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5903306"/>
            <a:ext cx="1143000" cy="952500"/>
          </a:xfrm>
          <a:prstGeom prst="rect">
            <a:avLst/>
          </a:prstGeom>
        </p:spPr>
      </p:pic>
      <p:sp>
        <p:nvSpPr>
          <p:cNvPr id="9" name="CaixaDeTexto 5"/>
          <p:cNvSpPr txBox="1"/>
          <p:nvPr/>
        </p:nvSpPr>
        <p:spPr>
          <a:xfrm>
            <a:off x="400931" y="6578847"/>
            <a:ext cx="609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pt-PT" sz="1200" dirty="0" smtClean="0">
                <a:solidFill>
                  <a:schemeClr val="accent1"/>
                </a:solidFill>
              </a:rPr>
              <a:t>Letrinhas </a:t>
            </a:r>
            <a:r>
              <a:rPr lang="en-US" sz="1200" dirty="0" smtClean="0">
                <a:solidFill>
                  <a:schemeClr val="accent1"/>
                </a:solidFill>
              </a:rPr>
              <a:t> – </a:t>
            </a:r>
            <a:r>
              <a:rPr lang="pt-PT" sz="1200" dirty="0" smtClean="0">
                <a:solidFill>
                  <a:schemeClr val="accent1"/>
                </a:solidFill>
              </a:rPr>
              <a:t>Projeto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Sistemas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Informação</a:t>
            </a:r>
            <a:r>
              <a:rPr lang="en-US" sz="1200" dirty="0" smtClean="0">
                <a:solidFill>
                  <a:schemeClr val="accent1"/>
                </a:solidFill>
              </a:rPr>
              <a:t> -2013/ 2014</a:t>
            </a:r>
            <a:endParaRPr lang="en-US" sz="12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7495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" y="1021272"/>
            <a:ext cx="8081554" cy="5391112"/>
          </a:xfrm>
          <a:prstGeom prst="rect">
            <a:avLst/>
          </a:prstGeom>
        </p:spPr>
      </p:pic>
      <p:sp>
        <p:nvSpPr>
          <p:cNvPr id="5" name="Subtitle 2"/>
          <p:cNvSpPr txBox="1">
            <a:spLocks/>
          </p:cNvSpPr>
          <p:nvPr/>
        </p:nvSpPr>
        <p:spPr>
          <a:xfrm>
            <a:off x="-1" y="225625"/>
            <a:ext cx="12192001" cy="795647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4000" dirty="0" smtClean="0"/>
              <a:t> Layouts da </a:t>
            </a:r>
            <a:r>
              <a:rPr lang="pt-PT" sz="4000" dirty="0" err="1" smtClean="0"/>
              <a:t>App</a:t>
            </a:r>
            <a:r>
              <a:rPr lang="pt-PT" sz="4000" dirty="0" smtClean="0"/>
              <a:t>: Escolher testes</a:t>
            </a:r>
            <a:endParaRPr lang="pt-PT" sz="4000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87"/>
          <a:stretch/>
        </p:blipFill>
        <p:spPr>
          <a:xfrm>
            <a:off x="1444487" y="1577009"/>
            <a:ext cx="6612835" cy="4147930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5903306"/>
            <a:ext cx="1143000" cy="952500"/>
          </a:xfrm>
          <a:prstGeom prst="rect">
            <a:avLst/>
          </a:prstGeom>
        </p:spPr>
      </p:pic>
      <p:sp>
        <p:nvSpPr>
          <p:cNvPr id="9" name="CaixaDeTexto 5"/>
          <p:cNvSpPr txBox="1"/>
          <p:nvPr/>
        </p:nvSpPr>
        <p:spPr>
          <a:xfrm>
            <a:off x="400931" y="6578847"/>
            <a:ext cx="609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pt-PT" sz="1200" dirty="0" smtClean="0">
                <a:solidFill>
                  <a:schemeClr val="accent1"/>
                </a:solidFill>
              </a:rPr>
              <a:t>Letrinhas </a:t>
            </a:r>
            <a:r>
              <a:rPr lang="en-US" sz="1200" dirty="0" smtClean="0">
                <a:solidFill>
                  <a:schemeClr val="accent1"/>
                </a:solidFill>
              </a:rPr>
              <a:t> – </a:t>
            </a:r>
            <a:r>
              <a:rPr lang="pt-PT" sz="1200" dirty="0" smtClean="0">
                <a:solidFill>
                  <a:schemeClr val="accent1"/>
                </a:solidFill>
              </a:rPr>
              <a:t>Projeto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Sistemas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Informação</a:t>
            </a:r>
            <a:r>
              <a:rPr lang="en-US" sz="1200" dirty="0" smtClean="0">
                <a:solidFill>
                  <a:schemeClr val="accent1"/>
                </a:solidFill>
              </a:rPr>
              <a:t> -2013/ 2014</a:t>
            </a:r>
            <a:endParaRPr lang="en-US" sz="12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0341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5903306"/>
            <a:ext cx="1143000" cy="952500"/>
          </a:xfrm>
          <a:prstGeom prst="rect">
            <a:avLst/>
          </a:prstGeom>
        </p:spPr>
      </p:pic>
      <p:sp>
        <p:nvSpPr>
          <p:cNvPr id="12" name="CaixaDeTexto 5"/>
          <p:cNvSpPr txBox="1"/>
          <p:nvPr/>
        </p:nvSpPr>
        <p:spPr>
          <a:xfrm>
            <a:off x="400931" y="6578847"/>
            <a:ext cx="609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pt-PT" sz="1200" dirty="0" smtClean="0">
                <a:solidFill>
                  <a:schemeClr val="accent1"/>
                </a:solidFill>
              </a:rPr>
              <a:t>Letrinhas </a:t>
            </a:r>
            <a:r>
              <a:rPr lang="en-US" sz="1200" dirty="0" smtClean="0">
                <a:solidFill>
                  <a:schemeClr val="accent1"/>
                </a:solidFill>
              </a:rPr>
              <a:t> – </a:t>
            </a:r>
            <a:r>
              <a:rPr lang="pt-PT" sz="1200" dirty="0" smtClean="0">
                <a:solidFill>
                  <a:schemeClr val="accent1"/>
                </a:solidFill>
              </a:rPr>
              <a:t>Projeto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Sistemas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Informação</a:t>
            </a:r>
            <a:r>
              <a:rPr lang="en-US" sz="1200" dirty="0" smtClean="0">
                <a:solidFill>
                  <a:schemeClr val="accent1"/>
                </a:solidFill>
              </a:rPr>
              <a:t> -2013/ 2014</a:t>
            </a:r>
            <a:endParaRPr lang="en-US" sz="1200" dirty="0">
              <a:solidFill>
                <a:schemeClr val="accent1"/>
              </a:solidFill>
            </a:endParaRPr>
          </a:p>
        </p:txBody>
      </p:sp>
      <p:sp>
        <p:nvSpPr>
          <p:cNvPr id="7" name="Marcador de Posição de Conteúdo 2"/>
          <p:cNvSpPr txBox="1">
            <a:spLocks/>
          </p:cNvSpPr>
          <p:nvPr/>
        </p:nvSpPr>
        <p:spPr>
          <a:xfrm>
            <a:off x="400931" y="2128131"/>
            <a:ext cx="9212964" cy="37751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pt-PT" sz="2400" dirty="0"/>
              <a:t>Criar um </a:t>
            </a:r>
            <a:r>
              <a:rPr lang="pt-PT" sz="2400" i="1" dirty="0"/>
              <a:t>software</a:t>
            </a:r>
            <a:r>
              <a:rPr lang="pt-PT" sz="2400" dirty="0"/>
              <a:t> que permita a avaliação da fluência na leitura dos alunos (gravação de voz, a partir de um conjunto de palavras e/ou de um texto, com um temporizador</a:t>
            </a:r>
            <a:r>
              <a:rPr lang="pt-PT" sz="2400" dirty="0" smtClean="0"/>
              <a:t>).</a:t>
            </a:r>
          </a:p>
          <a:p>
            <a:pPr lvl="0"/>
            <a:endParaRPr lang="pt-PT" sz="2400" dirty="0" smtClean="0"/>
          </a:p>
          <a:p>
            <a:pPr lvl="0"/>
            <a:r>
              <a:rPr lang="pt-PT" sz="2400" dirty="0" smtClean="0"/>
              <a:t>Contribuir </a:t>
            </a:r>
            <a:r>
              <a:rPr lang="pt-PT" sz="2400" dirty="0"/>
              <a:t>para a melhoria dos resultados escolares dos alunos, no âmbito da leitura.</a:t>
            </a:r>
          </a:p>
        </p:txBody>
      </p:sp>
      <p:sp>
        <p:nvSpPr>
          <p:cNvPr id="9" name="Subtitle 2"/>
          <p:cNvSpPr txBox="1">
            <a:spLocks/>
          </p:cNvSpPr>
          <p:nvPr/>
        </p:nvSpPr>
        <p:spPr>
          <a:xfrm>
            <a:off x="0" y="269267"/>
            <a:ext cx="4702629" cy="745938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4000" dirty="0" smtClean="0"/>
              <a:t> </a:t>
            </a:r>
            <a:r>
              <a:rPr lang="pt-PT" sz="4000" dirty="0" smtClean="0"/>
              <a:t>Requisitos			1/2</a:t>
            </a:r>
            <a:endParaRPr lang="pt-PT" sz="4000" dirty="0"/>
          </a:p>
        </p:txBody>
      </p:sp>
    </p:spTree>
    <p:extLst>
      <p:ext uri="{BB962C8B-B14F-4D97-AF65-F5344CB8AC3E}">
        <p14:creationId xmlns:p14="http://schemas.microsoft.com/office/powerpoint/2010/main" val="1535591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" y="1021272"/>
            <a:ext cx="8081554" cy="5391112"/>
          </a:xfrm>
          <a:prstGeom prst="rect">
            <a:avLst/>
          </a:prstGeom>
        </p:spPr>
      </p:pic>
      <p:sp>
        <p:nvSpPr>
          <p:cNvPr id="5" name="Subtitle 2"/>
          <p:cNvSpPr txBox="1">
            <a:spLocks/>
          </p:cNvSpPr>
          <p:nvPr/>
        </p:nvSpPr>
        <p:spPr>
          <a:xfrm>
            <a:off x="-1" y="225625"/>
            <a:ext cx="12192001" cy="795647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PT" sz="4000" dirty="0" smtClean="0"/>
              <a:t> Layouts da </a:t>
            </a:r>
            <a:r>
              <a:rPr lang="pt-PT" sz="4000" dirty="0" err="1" smtClean="0"/>
              <a:t>App</a:t>
            </a:r>
            <a:r>
              <a:rPr lang="pt-PT" sz="4000" dirty="0" smtClean="0"/>
              <a:t>: Teste Palavras</a:t>
            </a:r>
            <a:endParaRPr lang="pt-PT" sz="4000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26"/>
          <a:stretch/>
        </p:blipFill>
        <p:spPr>
          <a:xfrm>
            <a:off x="1470991" y="1563757"/>
            <a:ext cx="6573079" cy="4227443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5903306"/>
            <a:ext cx="1143000" cy="952500"/>
          </a:xfrm>
          <a:prstGeom prst="rect">
            <a:avLst/>
          </a:prstGeom>
        </p:spPr>
      </p:pic>
      <p:sp>
        <p:nvSpPr>
          <p:cNvPr id="9" name="CaixaDeTexto 5"/>
          <p:cNvSpPr txBox="1"/>
          <p:nvPr/>
        </p:nvSpPr>
        <p:spPr>
          <a:xfrm>
            <a:off x="400931" y="6578847"/>
            <a:ext cx="609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pt-PT" sz="1200" dirty="0" smtClean="0">
                <a:solidFill>
                  <a:schemeClr val="accent1"/>
                </a:solidFill>
              </a:rPr>
              <a:t>Letrinhas </a:t>
            </a:r>
            <a:r>
              <a:rPr lang="en-US" sz="1200" dirty="0" smtClean="0">
                <a:solidFill>
                  <a:schemeClr val="accent1"/>
                </a:solidFill>
              </a:rPr>
              <a:t> – </a:t>
            </a:r>
            <a:r>
              <a:rPr lang="pt-PT" sz="1200" dirty="0" smtClean="0">
                <a:solidFill>
                  <a:schemeClr val="accent1"/>
                </a:solidFill>
              </a:rPr>
              <a:t>Projeto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Sistemas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Informação</a:t>
            </a:r>
            <a:r>
              <a:rPr lang="en-US" sz="1200" dirty="0" smtClean="0">
                <a:solidFill>
                  <a:schemeClr val="accent1"/>
                </a:solidFill>
              </a:rPr>
              <a:t> -2013/ 2014</a:t>
            </a:r>
            <a:endParaRPr lang="en-US" sz="12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1704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" y="1021272"/>
            <a:ext cx="8081554" cy="5391112"/>
          </a:xfrm>
          <a:prstGeom prst="rect">
            <a:avLst/>
          </a:prstGeom>
        </p:spPr>
      </p:pic>
      <p:sp>
        <p:nvSpPr>
          <p:cNvPr id="5" name="Subtitle 2"/>
          <p:cNvSpPr txBox="1">
            <a:spLocks/>
          </p:cNvSpPr>
          <p:nvPr/>
        </p:nvSpPr>
        <p:spPr>
          <a:xfrm>
            <a:off x="-1" y="225625"/>
            <a:ext cx="12192001" cy="795647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4000" dirty="0" smtClean="0"/>
              <a:t> Layouts da </a:t>
            </a:r>
            <a:r>
              <a:rPr lang="pt-PT" sz="4000" dirty="0" err="1" smtClean="0"/>
              <a:t>App</a:t>
            </a:r>
            <a:r>
              <a:rPr lang="pt-PT" sz="4000" dirty="0" smtClean="0"/>
              <a:t>: Resumo do teste</a:t>
            </a:r>
            <a:endParaRPr lang="pt-PT" sz="4000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19"/>
          <a:stretch/>
        </p:blipFill>
        <p:spPr>
          <a:xfrm>
            <a:off x="1338470" y="1558206"/>
            <a:ext cx="6679095" cy="4179986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5903306"/>
            <a:ext cx="1143000" cy="952500"/>
          </a:xfrm>
          <a:prstGeom prst="rect">
            <a:avLst/>
          </a:prstGeom>
        </p:spPr>
      </p:pic>
      <p:sp>
        <p:nvSpPr>
          <p:cNvPr id="9" name="CaixaDeTexto 5"/>
          <p:cNvSpPr txBox="1"/>
          <p:nvPr/>
        </p:nvSpPr>
        <p:spPr>
          <a:xfrm>
            <a:off x="400931" y="6578847"/>
            <a:ext cx="609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pt-PT" sz="1200" dirty="0" smtClean="0">
                <a:solidFill>
                  <a:schemeClr val="accent1"/>
                </a:solidFill>
              </a:rPr>
              <a:t>Letrinhas </a:t>
            </a:r>
            <a:r>
              <a:rPr lang="en-US" sz="1200" dirty="0" smtClean="0">
                <a:solidFill>
                  <a:schemeClr val="accent1"/>
                </a:solidFill>
              </a:rPr>
              <a:t> – </a:t>
            </a:r>
            <a:r>
              <a:rPr lang="pt-PT" sz="1200" dirty="0" smtClean="0">
                <a:solidFill>
                  <a:schemeClr val="accent1"/>
                </a:solidFill>
              </a:rPr>
              <a:t>Projeto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Sistemas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Informação</a:t>
            </a:r>
            <a:r>
              <a:rPr lang="en-US" sz="1200" dirty="0" smtClean="0">
                <a:solidFill>
                  <a:schemeClr val="accent1"/>
                </a:solidFill>
              </a:rPr>
              <a:t> -2013/ 2014</a:t>
            </a:r>
            <a:endParaRPr lang="en-US" sz="12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5571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" y="1021272"/>
            <a:ext cx="8081554" cy="5391112"/>
          </a:xfrm>
          <a:prstGeom prst="rect">
            <a:avLst/>
          </a:prstGeom>
        </p:spPr>
      </p:pic>
      <p:sp>
        <p:nvSpPr>
          <p:cNvPr id="5" name="Subtitle 2"/>
          <p:cNvSpPr txBox="1">
            <a:spLocks/>
          </p:cNvSpPr>
          <p:nvPr/>
        </p:nvSpPr>
        <p:spPr>
          <a:xfrm>
            <a:off x="-1" y="225625"/>
            <a:ext cx="12192001" cy="795647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4000" dirty="0" smtClean="0"/>
              <a:t> Layouts da </a:t>
            </a:r>
            <a:r>
              <a:rPr lang="pt-PT" sz="4000" dirty="0" err="1" smtClean="0"/>
              <a:t>App</a:t>
            </a:r>
            <a:r>
              <a:rPr lang="pt-PT" sz="4000" dirty="0" smtClean="0"/>
              <a:t>: Executar teste de texto </a:t>
            </a:r>
            <a:endParaRPr lang="pt-PT" sz="4000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4942" y="1564087"/>
            <a:ext cx="6596768" cy="4237485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5903306"/>
            <a:ext cx="1143000" cy="952500"/>
          </a:xfrm>
          <a:prstGeom prst="rect">
            <a:avLst/>
          </a:prstGeom>
        </p:spPr>
      </p:pic>
      <p:sp>
        <p:nvSpPr>
          <p:cNvPr id="9" name="CaixaDeTexto 5"/>
          <p:cNvSpPr txBox="1"/>
          <p:nvPr/>
        </p:nvSpPr>
        <p:spPr>
          <a:xfrm>
            <a:off x="400931" y="6578847"/>
            <a:ext cx="609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pt-PT" sz="1200" dirty="0" smtClean="0">
                <a:solidFill>
                  <a:schemeClr val="accent1"/>
                </a:solidFill>
              </a:rPr>
              <a:t>Letrinhas </a:t>
            </a:r>
            <a:r>
              <a:rPr lang="en-US" sz="1200" dirty="0" smtClean="0">
                <a:solidFill>
                  <a:schemeClr val="accent1"/>
                </a:solidFill>
              </a:rPr>
              <a:t> – </a:t>
            </a:r>
            <a:r>
              <a:rPr lang="pt-PT" sz="1200" dirty="0" smtClean="0">
                <a:solidFill>
                  <a:schemeClr val="accent1"/>
                </a:solidFill>
              </a:rPr>
              <a:t>Projeto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Sistemas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Informação</a:t>
            </a:r>
            <a:r>
              <a:rPr lang="en-US" sz="1200" dirty="0" smtClean="0">
                <a:solidFill>
                  <a:schemeClr val="accent1"/>
                </a:solidFill>
              </a:rPr>
              <a:t> -2013/ 2014</a:t>
            </a:r>
            <a:endParaRPr lang="en-US" sz="12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9146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381832" y="1147973"/>
            <a:ext cx="6850301" cy="4569758"/>
          </a:xfrm>
          <a:prstGeom prst="rect">
            <a:avLst/>
          </a:prstGeom>
        </p:spPr>
      </p:pic>
      <p:sp>
        <p:nvSpPr>
          <p:cNvPr id="5" name="Subtitle 2"/>
          <p:cNvSpPr txBox="1">
            <a:spLocks/>
          </p:cNvSpPr>
          <p:nvPr/>
        </p:nvSpPr>
        <p:spPr>
          <a:xfrm>
            <a:off x="0" y="225625"/>
            <a:ext cx="4366106" cy="1816931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4000" dirty="0" smtClean="0"/>
              <a:t>Layouts da </a:t>
            </a:r>
            <a:r>
              <a:rPr lang="pt-PT" sz="4000" dirty="0" err="1" smtClean="0"/>
              <a:t>App</a:t>
            </a:r>
            <a:r>
              <a:rPr lang="pt-PT" sz="4000" dirty="0" smtClean="0"/>
              <a:t>: Executar teste poema</a:t>
            </a:r>
            <a:endParaRPr lang="pt-PT" sz="4000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3059" y="559528"/>
            <a:ext cx="3645075" cy="5746648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5903306"/>
            <a:ext cx="1143000" cy="952500"/>
          </a:xfrm>
          <a:prstGeom prst="rect">
            <a:avLst/>
          </a:prstGeom>
        </p:spPr>
      </p:pic>
      <p:sp>
        <p:nvSpPr>
          <p:cNvPr id="10" name="CaixaDeTexto 5"/>
          <p:cNvSpPr txBox="1"/>
          <p:nvPr/>
        </p:nvSpPr>
        <p:spPr>
          <a:xfrm>
            <a:off x="400931" y="6578847"/>
            <a:ext cx="609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pt-PT" sz="1200" dirty="0" smtClean="0">
                <a:solidFill>
                  <a:schemeClr val="accent1"/>
                </a:solidFill>
              </a:rPr>
              <a:t>Letrinhas </a:t>
            </a:r>
            <a:r>
              <a:rPr lang="en-US" sz="1200" dirty="0" smtClean="0">
                <a:solidFill>
                  <a:schemeClr val="accent1"/>
                </a:solidFill>
              </a:rPr>
              <a:t> – </a:t>
            </a:r>
            <a:r>
              <a:rPr lang="pt-PT" sz="1200" dirty="0" smtClean="0">
                <a:solidFill>
                  <a:schemeClr val="accent1"/>
                </a:solidFill>
              </a:rPr>
              <a:t>Projeto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Sistemas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Informação</a:t>
            </a:r>
            <a:r>
              <a:rPr lang="en-US" sz="1200" dirty="0" smtClean="0">
                <a:solidFill>
                  <a:schemeClr val="accent1"/>
                </a:solidFill>
              </a:rPr>
              <a:t> -2013/ 2014</a:t>
            </a:r>
            <a:endParaRPr lang="en-US" sz="12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4473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" y="1021272"/>
            <a:ext cx="8081554" cy="5391112"/>
          </a:xfrm>
          <a:prstGeom prst="rect">
            <a:avLst/>
          </a:prstGeom>
        </p:spPr>
      </p:pic>
      <p:sp>
        <p:nvSpPr>
          <p:cNvPr id="5" name="Subtitle 2"/>
          <p:cNvSpPr txBox="1">
            <a:spLocks/>
          </p:cNvSpPr>
          <p:nvPr/>
        </p:nvSpPr>
        <p:spPr>
          <a:xfrm>
            <a:off x="-1" y="225625"/>
            <a:ext cx="12192001" cy="795647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4000" dirty="0" smtClean="0"/>
              <a:t> Layouts da </a:t>
            </a:r>
            <a:r>
              <a:rPr lang="pt-PT" sz="4000" dirty="0" err="1" smtClean="0"/>
              <a:t>App</a:t>
            </a:r>
            <a:r>
              <a:rPr lang="pt-PT" sz="4000" dirty="0" smtClean="0"/>
              <a:t>: Teste </a:t>
            </a:r>
            <a:r>
              <a:rPr lang="pt-PT" sz="4000" dirty="0" err="1" smtClean="0"/>
              <a:t>Multimedia</a:t>
            </a:r>
            <a:r>
              <a:rPr lang="pt-PT" sz="4000" dirty="0" smtClean="0"/>
              <a:t> (Imagens)</a:t>
            </a:r>
            <a:endParaRPr lang="pt-PT" sz="4000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3"/>
          <a:srcRect l="812" t="3838" r="847" b="1376"/>
          <a:stretch/>
        </p:blipFill>
        <p:spPr>
          <a:xfrm>
            <a:off x="1431758" y="1543787"/>
            <a:ext cx="6593306" cy="4195276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5903306"/>
            <a:ext cx="1143000" cy="952500"/>
          </a:xfrm>
          <a:prstGeom prst="rect">
            <a:avLst/>
          </a:prstGeom>
        </p:spPr>
      </p:pic>
      <p:sp>
        <p:nvSpPr>
          <p:cNvPr id="8" name="CaixaDeTexto 5"/>
          <p:cNvSpPr txBox="1"/>
          <p:nvPr/>
        </p:nvSpPr>
        <p:spPr>
          <a:xfrm>
            <a:off x="400931" y="6578847"/>
            <a:ext cx="609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pt-PT" sz="1200" dirty="0" smtClean="0">
                <a:solidFill>
                  <a:schemeClr val="accent1"/>
                </a:solidFill>
              </a:rPr>
              <a:t>Letrinhas </a:t>
            </a:r>
            <a:r>
              <a:rPr lang="en-US" sz="1200" dirty="0" smtClean="0">
                <a:solidFill>
                  <a:schemeClr val="accent1"/>
                </a:solidFill>
              </a:rPr>
              <a:t> – </a:t>
            </a:r>
            <a:r>
              <a:rPr lang="pt-PT" sz="1200" dirty="0" smtClean="0">
                <a:solidFill>
                  <a:schemeClr val="accent1"/>
                </a:solidFill>
              </a:rPr>
              <a:t>Projeto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Sistemas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Informação</a:t>
            </a:r>
            <a:r>
              <a:rPr lang="en-US" sz="1200" dirty="0" smtClean="0">
                <a:solidFill>
                  <a:schemeClr val="accent1"/>
                </a:solidFill>
              </a:rPr>
              <a:t> -2013/ 2014</a:t>
            </a:r>
            <a:endParaRPr lang="en-US" sz="12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2320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" y="1021272"/>
            <a:ext cx="8081554" cy="5391112"/>
          </a:xfrm>
          <a:prstGeom prst="rect">
            <a:avLst/>
          </a:prstGeom>
        </p:spPr>
      </p:pic>
      <p:sp>
        <p:nvSpPr>
          <p:cNvPr id="5" name="Subtitle 2"/>
          <p:cNvSpPr txBox="1">
            <a:spLocks/>
          </p:cNvSpPr>
          <p:nvPr/>
        </p:nvSpPr>
        <p:spPr>
          <a:xfrm>
            <a:off x="-1" y="225625"/>
            <a:ext cx="12192001" cy="795647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4000" dirty="0" smtClean="0"/>
              <a:t> Layouts da </a:t>
            </a:r>
            <a:r>
              <a:rPr lang="pt-PT" sz="4000" dirty="0" err="1" smtClean="0"/>
              <a:t>App</a:t>
            </a:r>
            <a:r>
              <a:rPr lang="pt-PT" sz="4000" dirty="0" smtClean="0"/>
              <a:t>: Teste </a:t>
            </a:r>
            <a:r>
              <a:rPr lang="pt-PT" sz="4000" dirty="0" err="1" smtClean="0"/>
              <a:t>Multimedia</a:t>
            </a:r>
            <a:endParaRPr lang="pt-PT" sz="4000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66"/>
          <a:stretch/>
        </p:blipFill>
        <p:spPr>
          <a:xfrm>
            <a:off x="1416675" y="1519707"/>
            <a:ext cx="6671257" cy="4224270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5903306"/>
            <a:ext cx="1143000" cy="952500"/>
          </a:xfrm>
          <a:prstGeom prst="rect">
            <a:avLst/>
          </a:prstGeom>
        </p:spPr>
      </p:pic>
      <p:sp>
        <p:nvSpPr>
          <p:cNvPr id="8" name="CaixaDeTexto 5"/>
          <p:cNvSpPr txBox="1"/>
          <p:nvPr/>
        </p:nvSpPr>
        <p:spPr>
          <a:xfrm>
            <a:off x="400931" y="6578847"/>
            <a:ext cx="609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pt-PT" sz="1200" dirty="0" smtClean="0">
                <a:solidFill>
                  <a:schemeClr val="accent1"/>
                </a:solidFill>
              </a:rPr>
              <a:t>Letrinhas </a:t>
            </a:r>
            <a:r>
              <a:rPr lang="en-US" sz="1200" dirty="0" smtClean="0">
                <a:solidFill>
                  <a:schemeClr val="accent1"/>
                </a:solidFill>
              </a:rPr>
              <a:t> – </a:t>
            </a:r>
            <a:r>
              <a:rPr lang="pt-PT" sz="1200" dirty="0" smtClean="0">
                <a:solidFill>
                  <a:schemeClr val="accent1"/>
                </a:solidFill>
              </a:rPr>
              <a:t>Projeto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Sistemas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Informação</a:t>
            </a:r>
            <a:r>
              <a:rPr lang="en-US" sz="1200" dirty="0" smtClean="0">
                <a:solidFill>
                  <a:schemeClr val="accent1"/>
                </a:solidFill>
              </a:rPr>
              <a:t> -2013/ 2014</a:t>
            </a:r>
            <a:endParaRPr lang="en-US" sz="12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1971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" y="1021272"/>
            <a:ext cx="8081554" cy="5391112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03"/>
          <a:stretch/>
        </p:blipFill>
        <p:spPr>
          <a:xfrm>
            <a:off x="1403797" y="1545465"/>
            <a:ext cx="6619741" cy="4224270"/>
          </a:xfrm>
          <a:prstGeom prst="rect">
            <a:avLst/>
          </a:prstGeom>
        </p:spPr>
      </p:pic>
      <p:sp>
        <p:nvSpPr>
          <p:cNvPr id="6" name="Subtitle 2"/>
          <p:cNvSpPr txBox="1">
            <a:spLocks/>
          </p:cNvSpPr>
          <p:nvPr/>
        </p:nvSpPr>
        <p:spPr>
          <a:xfrm>
            <a:off x="-1" y="225625"/>
            <a:ext cx="12192001" cy="795647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4000" dirty="0" smtClean="0"/>
              <a:t> Layouts da </a:t>
            </a:r>
            <a:r>
              <a:rPr lang="pt-PT" sz="4000" dirty="0" err="1" smtClean="0"/>
              <a:t>App</a:t>
            </a:r>
            <a:r>
              <a:rPr lang="pt-PT" sz="4000" dirty="0" smtClean="0"/>
              <a:t>: Teste </a:t>
            </a:r>
            <a:r>
              <a:rPr lang="pt-PT" sz="4000" dirty="0" err="1" smtClean="0"/>
              <a:t>Multimedia</a:t>
            </a:r>
            <a:r>
              <a:rPr lang="pt-PT" sz="4000" dirty="0" smtClean="0"/>
              <a:t> (Imagens)</a:t>
            </a:r>
            <a:endParaRPr lang="pt-PT" sz="4000" dirty="0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5903306"/>
            <a:ext cx="1143000" cy="952500"/>
          </a:xfrm>
          <a:prstGeom prst="rect">
            <a:avLst/>
          </a:prstGeom>
        </p:spPr>
      </p:pic>
      <p:sp>
        <p:nvSpPr>
          <p:cNvPr id="9" name="CaixaDeTexto 5"/>
          <p:cNvSpPr txBox="1"/>
          <p:nvPr/>
        </p:nvSpPr>
        <p:spPr>
          <a:xfrm>
            <a:off x="400931" y="6578847"/>
            <a:ext cx="609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pt-PT" sz="1200" dirty="0" smtClean="0">
                <a:solidFill>
                  <a:schemeClr val="accent1"/>
                </a:solidFill>
              </a:rPr>
              <a:t>Letrinhas </a:t>
            </a:r>
            <a:r>
              <a:rPr lang="en-US" sz="1200" dirty="0" smtClean="0">
                <a:solidFill>
                  <a:schemeClr val="accent1"/>
                </a:solidFill>
              </a:rPr>
              <a:t> – </a:t>
            </a:r>
            <a:r>
              <a:rPr lang="pt-PT" sz="1200" dirty="0" smtClean="0">
                <a:solidFill>
                  <a:schemeClr val="accent1"/>
                </a:solidFill>
              </a:rPr>
              <a:t>Projeto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Sistemas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Informação</a:t>
            </a:r>
            <a:r>
              <a:rPr lang="en-US" sz="1200" dirty="0" smtClean="0">
                <a:solidFill>
                  <a:schemeClr val="accent1"/>
                </a:solidFill>
              </a:rPr>
              <a:t> -2013/ 2014</a:t>
            </a:r>
            <a:endParaRPr lang="en-US" sz="12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9110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" y="1021272"/>
            <a:ext cx="8081554" cy="5391112"/>
          </a:xfrm>
          <a:prstGeom prst="rect">
            <a:avLst/>
          </a:prstGeom>
        </p:spPr>
      </p:pic>
      <p:sp>
        <p:nvSpPr>
          <p:cNvPr id="5" name="Subtitle 2"/>
          <p:cNvSpPr txBox="1">
            <a:spLocks/>
          </p:cNvSpPr>
          <p:nvPr/>
        </p:nvSpPr>
        <p:spPr>
          <a:xfrm>
            <a:off x="-1" y="225625"/>
            <a:ext cx="12192001" cy="795647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4000" dirty="0" smtClean="0"/>
              <a:t> Layouts da </a:t>
            </a:r>
            <a:r>
              <a:rPr lang="pt-PT" sz="4000" dirty="0" err="1" smtClean="0"/>
              <a:t>App</a:t>
            </a:r>
            <a:r>
              <a:rPr lang="pt-PT" sz="4000" dirty="0" smtClean="0"/>
              <a:t>: Corrigir um Teste Texto</a:t>
            </a:r>
            <a:endParaRPr lang="pt-PT" sz="4000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58"/>
          <a:stretch/>
        </p:blipFill>
        <p:spPr>
          <a:xfrm>
            <a:off x="1367590" y="1532315"/>
            <a:ext cx="6669505" cy="4182685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5903306"/>
            <a:ext cx="1143000" cy="952500"/>
          </a:xfrm>
          <a:prstGeom prst="rect">
            <a:avLst/>
          </a:prstGeom>
        </p:spPr>
      </p:pic>
      <p:sp>
        <p:nvSpPr>
          <p:cNvPr id="9" name="CaixaDeTexto 5"/>
          <p:cNvSpPr txBox="1"/>
          <p:nvPr/>
        </p:nvSpPr>
        <p:spPr>
          <a:xfrm>
            <a:off x="400931" y="6578847"/>
            <a:ext cx="609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pt-PT" sz="1200" dirty="0" smtClean="0">
                <a:solidFill>
                  <a:schemeClr val="accent1"/>
                </a:solidFill>
              </a:rPr>
              <a:t>Letrinhas </a:t>
            </a:r>
            <a:r>
              <a:rPr lang="en-US" sz="1200" dirty="0" smtClean="0">
                <a:solidFill>
                  <a:schemeClr val="accent1"/>
                </a:solidFill>
              </a:rPr>
              <a:t> – </a:t>
            </a:r>
            <a:r>
              <a:rPr lang="pt-PT" sz="1200" dirty="0" smtClean="0">
                <a:solidFill>
                  <a:schemeClr val="accent1"/>
                </a:solidFill>
              </a:rPr>
              <a:t>Projeto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Sistemas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Informação</a:t>
            </a:r>
            <a:r>
              <a:rPr lang="en-US" sz="1200" dirty="0" smtClean="0">
                <a:solidFill>
                  <a:schemeClr val="accent1"/>
                </a:solidFill>
              </a:rPr>
              <a:t> -2013/ 2014</a:t>
            </a:r>
            <a:endParaRPr lang="en-US" sz="12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3059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" y="1021272"/>
            <a:ext cx="8081554" cy="5391112"/>
          </a:xfrm>
          <a:prstGeom prst="rect">
            <a:avLst/>
          </a:prstGeom>
        </p:spPr>
      </p:pic>
      <p:sp>
        <p:nvSpPr>
          <p:cNvPr id="5" name="Subtitle 2"/>
          <p:cNvSpPr txBox="1">
            <a:spLocks/>
          </p:cNvSpPr>
          <p:nvPr/>
        </p:nvSpPr>
        <p:spPr>
          <a:xfrm>
            <a:off x="-1" y="225625"/>
            <a:ext cx="12192001" cy="795647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4000" dirty="0" smtClean="0"/>
              <a:t> Layouts da </a:t>
            </a:r>
            <a:r>
              <a:rPr lang="pt-PT" sz="4000" dirty="0" err="1" smtClean="0"/>
              <a:t>App</a:t>
            </a:r>
            <a:r>
              <a:rPr lang="pt-PT" sz="4000" dirty="0" smtClean="0"/>
              <a:t>: Corrigir um Teste Texto</a:t>
            </a:r>
            <a:endParaRPr lang="pt-PT" sz="4000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70"/>
          <a:stretch/>
        </p:blipFill>
        <p:spPr>
          <a:xfrm>
            <a:off x="1395212" y="1558343"/>
            <a:ext cx="6705600" cy="4211391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5903306"/>
            <a:ext cx="1143000" cy="952500"/>
          </a:xfrm>
          <a:prstGeom prst="rect">
            <a:avLst/>
          </a:prstGeom>
        </p:spPr>
      </p:pic>
      <p:sp>
        <p:nvSpPr>
          <p:cNvPr id="8" name="CaixaDeTexto 5"/>
          <p:cNvSpPr txBox="1"/>
          <p:nvPr/>
        </p:nvSpPr>
        <p:spPr>
          <a:xfrm>
            <a:off x="400931" y="6578847"/>
            <a:ext cx="609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pt-PT" sz="1200" dirty="0" smtClean="0">
                <a:solidFill>
                  <a:schemeClr val="accent1"/>
                </a:solidFill>
              </a:rPr>
              <a:t>Letrinhas </a:t>
            </a:r>
            <a:r>
              <a:rPr lang="en-US" sz="1200" dirty="0" smtClean="0">
                <a:solidFill>
                  <a:schemeClr val="accent1"/>
                </a:solidFill>
              </a:rPr>
              <a:t> – </a:t>
            </a:r>
            <a:r>
              <a:rPr lang="pt-PT" sz="1200" dirty="0" smtClean="0">
                <a:solidFill>
                  <a:schemeClr val="accent1"/>
                </a:solidFill>
              </a:rPr>
              <a:t>Projeto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Sistemas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Informação</a:t>
            </a:r>
            <a:r>
              <a:rPr lang="en-US" sz="1200" dirty="0" smtClean="0">
                <a:solidFill>
                  <a:schemeClr val="accent1"/>
                </a:solidFill>
              </a:rPr>
              <a:t> -2013/ 2014</a:t>
            </a:r>
            <a:endParaRPr lang="en-US" sz="12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5284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" y="1021272"/>
            <a:ext cx="8081554" cy="5391112"/>
          </a:xfrm>
          <a:prstGeom prst="rect">
            <a:avLst/>
          </a:prstGeom>
        </p:spPr>
      </p:pic>
      <p:sp>
        <p:nvSpPr>
          <p:cNvPr id="5" name="Subtitle 2"/>
          <p:cNvSpPr txBox="1">
            <a:spLocks/>
          </p:cNvSpPr>
          <p:nvPr/>
        </p:nvSpPr>
        <p:spPr>
          <a:xfrm>
            <a:off x="-1" y="225625"/>
            <a:ext cx="12192001" cy="795647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4000" dirty="0" smtClean="0"/>
              <a:t> Layouts da </a:t>
            </a:r>
            <a:r>
              <a:rPr lang="pt-PT" sz="4000" dirty="0" err="1" smtClean="0"/>
              <a:t>App</a:t>
            </a:r>
            <a:r>
              <a:rPr lang="pt-PT" sz="4000" dirty="0" smtClean="0"/>
              <a:t>: Corrigir um Teste Texto</a:t>
            </a:r>
            <a:endParaRPr lang="pt-PT" sz="4000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316"/>
          <a:stretch/>
        </p:blipFill>
        <p:spPr>
          <a:xfrm>
            <a:off x="1419726" y="1588168"/>
            <a:ext cx="6623501" cy="4138863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5903306"/>
            <a:ext cx="1143000" cy="952500"/>
          </a:xfrm>
          <a:prstGeom prst="rect">
            <a:avLst/>
          </a:prstGeom>
        </p:spPr>
      </p:pic>
      <p:sp>
        <p:nvSpPr>
          <p:cNvPr id="8" name="CaixaDeTexto 5"/>
          <p:cNvSpPr txBox="1"/>
          <p:nvPr/>
        </p:nvSpPr>
        <p:spPr>
          <a:xfrm>
            <a:off x="400931" y="6578847"/>
            <a:ext cx="609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pt-PT" sz="1200" dirty="0" smtClean="0">
                <a:solidFill>
                  <a:schemeClr val="accent1"/>
                </a:solidFill>
              </a:rPr>
              <a:t>Letrinhas </a:t>
            </a:r>
            <a:r>
              <a:rPr lang="en-US" sz="1200" dirty="0" smtClean="0">
                <a:solidFill>
                  <a:schemeClr val="accent1"/>
                </a:solidFill>
              </a:rPr>
              <a:t> – </a:t>
            </a:r>
            <a:r>
              <a:rPr lang="pt-PT" sz="1200" dirty="0" smtClean="0">
                <a:solidFill>
                  <a:schemeClr val="accent1"/>
                </a:solidFill>
              </a:rPr>
              <a:t>Projeto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Sistemas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Informação</a:t>
            </a:r>
            <a:r>
              <a:rPr lang="en-US" sz="1200" dirty="0" smtClean="0">
                <a:solidFill>
                  <a:schemeClr val="accent1"/>
                </a:solidFill>
              </a:rPr>
              <a:t> -2013/ 2014</a:t>
            </a:r>
            <a:endParaRPr lang="en-US" sz="12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8956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5903306"/>
            <a:ext cx="1143000" cy="952500"/>
          </a:xfrm>
          <a:prstGeom prst="rect">
            <a:avLst/>
          </a:prstGeom>
        </p:spPr>
      </p:pic>
      <p:sp>
        <p:nvSpPr>
          <p:cNvPr id="12" name="CaixaDeTexto 5"/>
          <p:cNvSpPr txBox="1"/>
          <p:nvPr/>
        </p:nvSpPr>
        <p:spPr>
          <a:xfrm>
            <a:off x="400931" y="6578847"/>
            <a:ext cx="609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pt-PT" sz="1200" dirty="0" smtClean="0">
                <a:solidFill>
                  <a:schemeClr val="accent1"/>
                </a:solidFill>
              </a:rPr>
              <a:t>Letrinhas </a:t>
            </a:r>
            <a:r>
              <a:rPr lang="en-US" sz="1200" dirty="0" smtClean="0">
                <a:solidFill>
                  <a:schemeClr val="accent1"/>
                </a:solidFill>
              </a:rPr>
              <a:t> – </a:t>
            </a:r>
            <a:r>
              <a:rPr lang="pt-PT" sz="1200" dirty="0" smtClean="0">
                <a:solidFill>
                  <a:schemeClr val="accent1"/>
                </a:solidFill>
              </a:rPr>
              <a:t>Projeto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Sistemas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Informação</a:t>
            </a:r>
            <a:r>
              <a:rPr lang="en-US" sz="1200" dirty="0" smtClean="0">
                <a:solidFill>
                  <a:schemeClr val="accent1"/>
                </a:solidFill>
              </a:rPr>
              <a:t> -2013/ 2014</a:t>
            </a:r>
            <a:endParaRPr lang="en-US" sz="1200" dirty="0">
              <a:solidFill>
                <a:schemeClr val="accent1"/>
              </a:solidFill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0" y="269267"/>
            <a:ext cx="4702629" cy="745938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4000" dirty="0" smtClean="0"/>
              <a:t> </a:t>
            </a:r>
            <a:r>
              <a:rPr lang="pt-PT" sz="4000" dirty="0" smtClean="0"/>
              <a:t>Requisitos			2/2</a:t>
            </a:r>
            <a:endParaRPr lang="pt-PT" sz="4000" dirty="0"/>
          </a:p>
        </p:txBody>
      </p:sp>
      <p:sp>
        <p:nvSpPr>
          <p:cNvPr id="6" name="Marcador de Posição de Conteúdo 2"/>
          <p:cNvSpPr txBox="1">
            <a:spLocks/>
          </p:cNvSpPr>
          <p:nvPr/>
        </p:nvSpPr>
        <p:spPr>
          <a:xfrm>
            <a:off x="400931" y="1469373"/>
            <a:ext cx="9548491" cy="48956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pt-PT" sz="2400" dirty="0"/>
              <a:t>Criar um repositório institucional que forneça um conjunto de serviços, com vista à gestão e disseminação de materiais digitais, criados pelo Agrupamento e pelos seus membros (professores e alunos</a:t>
            </a:r>
            <a:r>
              <a:rPr lang="pt-PT" sz="2400" dirty="0" smtClean="0"/>
              <a:t>).</a:t>
            </a:r>
          </a:p>
          <a:p>
            <a:pPr marL="0" lvl="0" indent="0">
              <a:buNone/>
            </a:pPr>
            <a:endParaRPr lang="pt-PT" sz="2400" dirty="0"/>
          </a:p>
          <a:p>
            <a:pPr lvl="0"/>
            <a:r>
              <a:rPr lang="pt-PT" sz="2400" dirty="0"/>
              <a:t>Desenvolver um sistema de suporte ao ensino e aprendizagem, promotor das diferentes </a:t>
            </a:r>
            <a:r>
              <a:rPr lang="pt-PT" sz="2400" dirty="0" smtClean="0"/>
              <a:t>literacias </a:t>
            </a:r>
            <a:r>
              <a:rPr lang="pt-PT" sz="2400" dirty="0"/>
              <a:t>e de uma aprendizagem responsável</a:t>
            </a:r>
            <a:r>
              <a:rPr lang="pt-PT" sz="2400" dirty="0" smtClean="0"/>
              <a:t>.</a:t>
            </a:r>
          </a:p>
          <a:p>
            <a:pPr lvl="0"/>
            <a:endParaRPr lang="pt-PT" sz="2400" dirty="0"/>
          </a:p>
          <a:p>
            <a:pPr lvl="0"/>
            <a:r>
              <a:rPr lang="pt-PT" sz="2400" dirty="0"/>
              <a:t>Promover a partilha e a reutilização de recursos e objetos de aprendizagem disponibilizados no repositório.</a:t>
            </a:r>
          </a:p>
        </p:txBody>
      </p:sp>
    </p:spTree>
    <p:extLst>
      <p:ext uri="{BB962C8B-B14F-4D97-AF65-F5344CB8AC3E}">
        <p14:creationId xmlns:p14="http://schemas.microsoft.com/office/powerpoint/2010/main" val="3055806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8558" y="129165"/>
            <a:ext cx="8596668" cy="1320800"/>
          </a:xfrm>
        </p:spPr>
        <p:txBody>
          <a:bodyPr/>
          <a:lstStyle/>
          <a:p>
            <a:r>
              <a:rPr lang="pt-PT" dirty="0" smtClean="0"/>
              <a:t>Momentos do Projeto:</a:t>
            </a:r>
            <a:endParaRPr lang="pt-PT" dirty="0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932" y="850849"/>
            <a:ext cx="3048000" cy="1295400"/>
          </a:xfrm>
          <a:prstGeom prst="rect">
            <a:avLst/>
          </a:prstGeom>
          <a:ln w="41275">
            <a:solidFill>
              <a:schemeClr val="tx1"/>
            </a:solidFill>
          </a:ln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940">
            <a:off x="8947718" y="674379"/>
            <a:ext cx="3200400" cy="962025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5903306"/>
            <a:ext cx="1143000" cy="952500"/>
          </a:xfrm>
          <a:prstGeom prst="rect">
            <a:avLst/>
          </a:prstGeom>
        </p:spPr>
      </p:pic>
      <p:sp>
        <p:nvSpPr>
          <p:cNvPr id="10" name="CaixaDeTexto 5"/>
          <p:cNvSpPr txBox="1"/>
          <p:nvPr/>
        </p:nvSpPr>
        <p:spPr>
          <a:xfrm>
            <a:off x="400931" y="6578847"/>
            <a:ext cx="609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pt-PT" sz="1200" dirty="0" smtClean="0">
                <a:solidFill>
                  <a:schemeClr val="accent1"/>
                </a:solidFill>
              </a:rPr>
              <a:t>Letrinhas </a:t>
            </a:r>
            <a:r>
              <a:rPr lang="en-US" sz="1200" dirty="0" smtClean="0">
                <a:solidFill>
                  <a:schemeClr val="accent1"/>
                </a:solidFill>
              </a:rPr>
              <a:t> – </a:t>
            </a:r>
            <a:r>
              <a:rPr lang="pt-PT" sz="1200" dirty="0" smtClean="0">
                <a:solidFill>
                  <a:schemeClr val="accent1"/>
                </a:solidFill>
              </a:rPr>
              <a:t>Projeto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Sistemas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Informação</a:t>
            </a:r>
            <a:r>
              <a:rPr lang="en-US" sz="1200" dirty="0" smtClean="0">
                <a:solidFill>
                  <a:schemeClr val="accent1"/>
                </a:solidFill>
              </a:rPr>
              <a:t> -2013/ 2014</a:t>
            </a:r>
            <a:endParaRPr lang="en-US" sz="12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920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8558" y="129165"/>
            <a:ext cx="8596668" cy="1320800"/>
          </a:xfrm>
        </p:spPr>
        <p:txBody>
          <a:bodyPr/>
          <a:lstStyle/>
          <a:p>
            <a:r>
              <a:rPr lang="pt-PT" dirty="0" smtClean="0"/>
              <a:t>Quanto do problema já consegue resolver:</a:t>
            </a:r>
            <a:endParaRPr lang="pt-PT" dirty="0"/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5903306"/>
            <a:ext cx="1143000" cy="952500"/>
          </a:xfrm>
          <a:prstGeom prst="rect">
            <a:avLst/>
          </a:prstGeom>
        </p:spPr>
      </p:pic>
      <p:sp>
        <p:nvSpPr>
          <p:cNvPr id="10" name="CaixaDeTexto 5"/>
          <p:cNvSpPr txBox="1"/>
          <p:nvPr/>
        </p:nvSpPr>
        <p:spPr>
          <a:xfrm>
            <a:off x="400931" y="6578847"/>
            <a:ext cx="609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pt-PT" sz="1200" dirty="0" smtClean="0">
                <a:solidFill>
                  <a:schemeClr val="accent1"/>
                </a:solidFill>
              </a:rPr>
              <a:t>Letrinhas </a:t>
            </a:r>
            <a:r>
              <a:rPr lang="en-US" sz="1200" dirty="0" smtClean="0">
                <a:solidFill>
                  <a:schemeClr val="accent1"/>
                </a:solidFill>
              </a:rPr>
              <a:t> – </a:t>
            </a:r>
            <a:r>
              <a:rPr lang="pt-PT" sz="1200" dirty="0" smtClean="0">
                <a:solidFill>
                  <a:schemeClr val="accent1"/>
                </a:solidFill>
              </a:rPr>
              <a:t>Projeto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Sistemas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Informação</a:t>
            </a:r>
            <a:r>
              <a:rPr lang="en-US" sz="1200" dirty="0" smtClean="0">
                <a:solidFill>
                  <a:schemeClr val="accent1"/>
                </a:solidFill>
              </a:rPr>
              <a:t> -2013/ 2014</a:t>
            </a:r>
            <a:endParaRPr lang="en-US" sz="12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3087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8558" y="105719"/>
            <a:ext cx="8596668" cy="1320800"/>
          </a:xfrm>
        </p:spPr>
        <p:txBody>
          <a:bodyPr/>
          <a:lstStyle/>
          <a:p>
            <a:r>
              <a:rPr lang="pt-PT" dirty="0" smtClean="0"/>
              <a:t>O que ficou por fazer, </a:t>
            </a:r>
            <a:endParaRPr lang="pt-PT" dirty="0"/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5903306"/>
            <a:ext cx="1143000" cy="952500"/>
          </a:xfrm>
          <a:prstGeom prst="rect">
            <a:avLst/>
          </a:prstGeom>
        </p:spPr>
      </p:pic>
      <p:sp>
        <p:nvSpPr>
          <p:cNvPr id="10" name="CaixaDeTexto 5"/>
          <p:cNvSpPr txBox="1"/>
          <p:nvPr/>
        </p:nvSpPr>
        <p:spPr>
          <a:xfrm>
            <a:off x="400931" y="6578847"/>
            <a:ext cx="609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pt-PT" sz="1200" dirty="0" smtClean="0">
                <a:solidFill>
                  <a:schemeClr val="accent1"/>
                </a:solidFill>
              </a:rPr>
              <a:t>Letrinhas </a:t>
            </a:r>
            <a:r>
              <a:rPr lang="en-US" sz="1200" dirty="0" smtClean="0">
                <a:solidFill>
                  <a:schemeClr val="accent1"/>
                </a:solidFill>
              </a:rPr>
              <a:t> – </a:t>
            </a:r>
            <a:r>
              <a:rPr lang="pt-PT" sz="1200" dirty="0" smtClean="0">
                <a:solidFill>
                  <a:schemeClr val="accent1"/>
                </a:solidFill>
              </a:rPr>
              <a:t>Projeto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Sistemas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Informação</a:t>
            </a:r>
            <a:r>
              <a:rPr lang="en-US" sz="1200" dirty="0" smtClean="0">
                <a:solidFill>
                  <a:schemeClr val="accent1"/>
                </a:solidFill>
              </a:rPr>
              <a:t> -2013/ 2014</a:t>
            </a:r>
            <a:endParaRPr lang="en-US" sz="12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757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8558" y="105719"/>
            <a:ext cx="8596668" cy="1320800"/>
          </a:xfrm>
        </p:spPr>
        <p:txBody>
          <a:bodyPr/>
          <a:lstStyle/>
          <a:p>
            <a:r>
              <a:rPr lang="pt-PT" dirty="0" smtClean="0"/>
              <a:t>Futuros passos</a:t>
            </a:r>
            <a:endParaRPr lang="pt-PT" dirty="0"/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5903306"/>
            <a:ext cx="1143000" cy="952500"/>
          </a:xfrm>
          <a:prstGeom prst="rect">
            <a:avLst/>
          </a:prstGeom>
        </p:spPr>
      </p:pic>
      <p:sp>
        <p:nvSpPr>
          <p:cNvPr id="10" name="CaixaDeTexto 5"/>
          <p:cNvSpPr txBox="1"/>
          <p:nvPr/>
        </p:nvSpPr>
        <p:spPr>
          <a:xfrm>
            <a:off x="400931" y="6578847"/>
            <a:ext cx="609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pt-PT" sz="1200" dirty="0" smtClean="0">
                <a:solidFill>
                  <a:schemeClr val="accent1"/>
                </a:solidFill>
              </a:rPr>
              <a:t>Letrinhas </a:t>
            </a:r>
            <a:r>
              <a:rPr lang="en-US" sz="1200" dirty="0" smtClean="0">
                <a:solidFill>
                  <a:schemeClr val="accent1"/>
                </a:solidFill>
              </a:rPr>
              <a:t> – </a:t>
            </a:r>
            <a:r>
              <a:rPr lang="pt-PT" sz="1200" dirty="0" smtClean="0">
                <a:solidFill>
                  <a:schemeClr val="accent1"/>
                </a:solidFill>
              </a:rPr>
              <a:t>Projeto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Sistemas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Informação</a:t>
            </a:r>
            <a:r>
              <a:rPr lang="en-US" sz="1200" dirty="0" smtClean="0">
                <a:solidFill>
                  <a:schemeClr val="accent1"/>
                </a:solidFill>
              </a:rPr>
              <a:t> -2013/ 2014</a:t>
            </a:r>
            <a:endParaRPr lang="en-US" sz="12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0083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5903306"/>
            <a:ext cx="1143000" cy="952500"/>
          </a:xfrm>
          <a:prstGeom prst="rect">
            <a:avLst/>
          </a:prstGeom>
        </p:spPr>
      </p:pic>
      <p:sp>
        <p:nvSpPr>
          <p:cNvPr id="10" name="CaixaDeTexto 5"/>
          <p:cNvSpPr txBox="1"/>
          <p:nvPr/>
        </p:nvSpPr>
        <p:spPr>
          <a:xfrm>
            <a:off x="400931" y="6578847"/>
            <a:ext cx="609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pt-PT" sz="1200" dirty="0" smtClean="0">
                <a:solidFill>
                  <a:schemeClr val="accent1"/>
                </a:solidFill>
              </a:rPr>
              <a:t>Letrinhas </a:t>
            </a:r>
            <a:r>
              <a:rPr lang="en-US" sz="1200" dirty="0" smtClean="0">
                <a:solidFill>
                  <a:schemeClr val="accent1"/>
                </a:solidFill>
              </a:rPr>
              <a:t> – </a:t>
            </a:r>
            <a:r>
              <a:rPr lang="pt-PT" sz="1200" dirty="0" smtClean="0">
                <a:solidFill>
                  <a:schemeClr val="accent1"/>
                </a:solidFill>
              </a:rPr>
              <a:t>Projeto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Sistemas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Informação</a:t>
            </a:r>
            <a:r>
              <a:rPr lang="en-US" sz="1200" dirty="0" smtClean="0">
                <a:solidFill>
                  <a:schemeClr val="accent1"/>
                </a:solidFill>
              </a:rPr>
              <a:t> -2013/ 2014</a:t>
            </a:r>
            <a:endParaRPr lang="en-US" sz="1200" dirty="0">
              <a:solidFill>
                <a:schemeClr val="accent1"/>
              </a:solidFill>
            </a:endParaRPr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-1" y="225625"/>
            <a:ext cx="12192001" cy="795647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4000" dirty="0" smtClean="0"/>
              <a:t> Agradecimentos.</a:t>
            </a:r>
            <a:endParaRPr lang="pt-PT" sz="4000" dirty="0"/>
          </a:p>
          <a:p>
            <a:endParaRPr lang="pt-PT" sz="4000" dirty="0"/>
          </a:p>
        </p:txBody>
      </p:sp>
    </p:spTree>
    <p:extLst>
      <p:ext uri="{BB962C8B-B14F-4D97-AF65-F5344CB8AC3E}">
        <p14:creationId xmlns:p14="http://schemas.microsoft.com/office/powerpoint/2010/main" val="153196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8946" y="2047741"/>
            <a:ext cx="8564451" cy="4129222"/>
          </a:xfrm>
        </p:spPr>
        <p:txBody>
          <a:bodyPr>
            <a:normAutofit/>
          </a:bodyPr>
          <a:lstStyle/>
          <a:p>
            <a:endParaRPr lang="pt-PT" sz="3600" dirty="0" smtClean="0"/>
          </a:p>
          <a:p>
            <a:endParaRPr lang="pt-PT" sz="3600" dirty="0" smtClean="0"/>
          </a:p>
          <a:p>
            <a:endParaRPr lang="en-US" sz="3600" dirty="0"/>
          </a:p>
          <a:p>
            <a:endParaRPr lang="pt-PT" sz="3600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510821" y="1104397"/>
            <a:ext cx="9120067" cy="51556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PT" dirty="0" smtClean="0"/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-1" y="225625"/>
            <a:ext cx="12192001" cy="795647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4000" dirty="0" smtClean="0"/>
              <a:t> Discussão</a:t>
            </a:r>
            <a:endParaRPr lang="pt-PT" sz="4000" dirty="0"/>
          </a:p>
          <a:p>
            <a:endParaRPr lang="pt-PT" sz="4000" dirty="0"/>
          </a:p>
        </p:txBody>
      </p:sp>
      <p:pic>
        <p:nvPicPr>
          <p:cNvPr id="11" name="Picture 2" descr="http://2.bp.blogspot.com/-5TPcoCK-3xg/TcfyZq2C6aI/AAAAAAAABts/XlEuAbYK_To/s1600/ponto_de_interrogacao_verde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83368">
            <a:off x="4107957" y="863049"/>
            <a:ext cx="825162" cy="1350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http://2.bp.blogspot.com/-5TPcoCK-3xg/TcfyZq2C6aI/AAAAAAAABts/XlEuAbYK_To/s1600/ponto_de_interrogacao_verd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693996">
            <a:off x="3457720" y="4372055"/>
            <a:ext cx="1339654" cy="2192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Imagem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5903306"/>
            <a:ext cx="1143000" cy="952500"/>
          </a:xfrm>
          <a:prstGeom prst="rect">
            <a:avLst/>
          </a:prstGeom>
        </p:spPr>
      </p:pic>
      <p:sp>
        <p:nvSpPr>
          <p:cNvPr id="14" name="CaixaDeTexto 5"/>
          <p:cNvSpPr txBox="1"/>
          <p:nvPr/>
        </p:nvSpPr>
        <p:spPr>
          <a:xfrm>
            <a:off x="400931" y="6578847"/>
            <a:ext cx="609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pt-PT" sz="1200" dirty="0" smtClean="0">
                <a:solidFill>
                  <a:schemeClr val="accent1"/>
                </a:solidFill>
              </a:rPr>
              <a:t>Letrinhas </a:t>
            </a:r>
            <a:r>
              <a:rPr lang="en-US" sz="1200" dirty="0" smtClean="0">
                <a:solidFill>
                  <a:schemeClr val="accent1"/>
                </a:solidFill>
              </a:rPr>
              <a:t> – </a:t>
            </a:r>
            <a:r>
              <a:rPr lang="pt-PT" sz="1200" dirty="0" smtClean="0">
                <a:solidFill>
                  <a:schemeClr val="accent1"/>
                </a:solidFill>
              </a:rPr>
              <a:t>Projeto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Sistemas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Informação</a:t>
            </a:r>
            <a:r>
              <a:rPr lang="en-US" sz="1200" dirty="0" smtClean="0">
                <a:solidFill>
                  <a:schemeClr val="accent1"/>
                </a:solidFill>
              </a:rPr>
              <a:t> -2013/ 2014</a:t>
            </a:r>
            <a:endParaRPr lang="en-US" sz="1200" dirty="0">
              <a:solidFill>
                <a:schemeClr val="accent1"/>
              </a:solidFill>
            </a:endParaRPr>
          </a:p>
        </p:txBody>
      </p:sp>
      <p:pic>
        <p:nvPicPr>
          <p:cNvPr id="10" name="Picture 2" descr="http://2.bp.blogspot.com/-5TPcoCK-3xg/TcfyZq2C6aI/AAAAAAAABts/XlEuAbYK_To/s1600/ponto_de_interrogacao_verd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541881">
            <a:off x="6497861" y="822688"/>
            <a:ext cx="1056799" cy="1729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8538" y="1830704"/>
            <a:ext cx="4513684" cy="4513684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214" y="3302827"/>
            <a:ext cx="2788075" cy="2788075"/>
          </a:xfrm>
          <a:prstGeom prst="rect">
            <a:avLst/>
          </a:prstGeom>
        </p:spPr>
      </p:pic>
      <p:pic>
        <p:nvPicPr>
          <p:cNvPr id="9" name="Picture 2" descr="http://2.bp.blogspot.com/-5TPcoCK-3xg/TcfyZq2C6aI/AAAAAAAABts/XlEuAbYK_To/s1600/ponto_de_interrogacao_verd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541881">
            <a:off x="1993924" y="928246"/>
            <a:ext cx="1990725" cy="3257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http://2.bp.blogspot.com/-5TPcoCK-3xg/TcfyZq2C6aI/AAAAAAAABts/XlEuAbYK_To/s1600/ponto_de_interrogacao_verde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924277">
            <a:off x="8805483" y="5228174"/>
            <a:ext cx="825162" cy="1350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http://2.bp.blogspot.com/-5TPcoCK-3xg/TcfyZq2C6aI/AAAAAAAABts/XlEuAbYK_To/s1600/ponto_de_interrogacao_verde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83368">
            <a:off x="8369219" y="341359"/>
            <a:ext cx="825162" cy="1350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8733" y="1176540"/>
            <a:ext cx="3871364" cy="3871364"/>
          </a:xfrm>
          <a:prstGeom prst="rect">
            <a:avLst/>
          </a:prstGeom>
        </p:spPr>
      </p:pic>
      <p:pic>
        <p:nvPicPr>
          <p:cNvPr id="17" name="Picture 2" descr="http://2.bp.blogspot.com/-5TPcoCK-3xg/TcfyZq2C6aI/AAAAAAAABts/XlEuAbYK_To/s1600/ponto_de_interrogacao_verde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794" y="1702463"/>
            <a:ext cx="825162" cy="1350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1614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5903306"/>
            <a:ext cx="1143000" cy="952500"/>
          </a:xfrm>
          <a:prstGeom prst="rect">
            <a:avLst/>
          </a:prstGeom>
        </p:spPr>
      </p:pic>
      <p:sp>
        <p:nvSpPr>
          <p:cNvPr id="12" name="CaixaDeTexto 5"/>
          <p:cNvSpPr txBox="1"/>
          <p:nvPr/>
        </p:nvSpPr>
        <p:spPr>
          <a:xfrm>
            <a:off x="400931" y="6578847"/>
            <a:ext cx="609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pt-PT" sz="1200" dirty="0" smtClean="0">
                <a:solidFill>
                  <a:schemeClr val="accent1"/>
                </a:solidFill>
              </a:rPr>
              <a:t>Letrinhas </a:t>
            </a:r>
            <a:r>
              <a:rPr lang="en-US" sz="1200" dirty="0" smtClean="0">
                <a:solidFill>
                  <a:schemeClr val="accent1"/>
                </a:solidFill>
              </a:rPr>
              <a:t> – </a:t>
            </a:r>
            <a:r>
              <a:rPr lang="pt-PT" sz="1200" dirty="0" smtClean="0">
                <a:solidFill>
                  <a:schemeClr val="accent1"/>
                </a:solidFill>
              </a:rPr>
              <a:t>Projeto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Sistemas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Informação</a:t>
            </a:r>
            <a:r>
              <a:rPr lang="en-US" sz="1200" dirty="0" smtClean="0">
                <a:solidFill>
                  <a:schemeClr val="accent1"/>
                </a:solidFill>
              </a:rPr>
              <a:t> -2013/ 2014</a:t>
            </a:r>
            <a:endParaRPr lang="en-US" sz="1200" dirty="0">
              <a:solidFill>
                <a:schemeClr val="accent1"/>
              </a:solidFill>
            </a:endParaRPr>
          </a:p>
        </p:txBody>
      </p:sp>
      <p:sp>
        <p:nvSpPr>
          <p:cNvPr id="7" name="Marcador de Posição de Conteúdo 2"/>
          <p:cNvSpPr txBox="1">
            <a:spLocks/>
          </p:cNvSpPr>
          <p:nvPr/>
        </p:nvSpPr>
        <p:spPr>
          <a:xfrm>
            <a:off x="400931" y="2515245"/>
            <a:ext cx="9548491" cy="34991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pt-PT" sz="2400" dirty="0" smtClean="0"/>
              <a:t>O Projeto teve o seu início numa pesquisa por software semelhante ao pretendido.</a:t>
            </a:r>
          </a:p>
          <a:p>
            <a:pPr lvl="0"/>
            <a:endParaRPr lang="pt-PT" sz="2400" dirty="0"/>
          </a:p>
          <a:p>
            <a:pPr lvl="0"/>
            <a:r>
              <a:rPr lang="pt-PT" sz="2400" dirty="0" smtClean="0"/>
              <a:t>Verificou-se que apesar de existirem muitas aplicações, nenhuma satisfazia por inteiro o requerido.</a:t>
            </a:r>
            <a:endParaRPr lang="pt-PT" sz="2400" dirty="0"/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0" y="269267"/>
            <a:ext cx="6863938" cy="745938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4000" dirty="0" smtClean="0"/>
              <a:t> </a:t>
            </a:r>
            <a:r>
              <a:rPr lang="pt-PT" sz="4000" dirty="0" smtClean="0"/>
              <a:t>Estudo do estado da arte</a:t>
            </a:r>
            <a:endParaRPr lang="pt-PT" sz="4000" dirty="0"/>
          </a:p>
        </p:txBody>
      </p:sp>
    </p:spTree>
    <p:extLst>
      <p:ext uri="{BB962C8B-B14F-4D97-AF65-F5344CB8AC3E}">
        <p14:creationId xmlns:p14="http://schemas.microsoft.com/office/powerpoint/2010/main" val="3997973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5903306"/>
            <a:ext cx="1143000" cy="952500"/>
          </a:xfrm>
          <a:prstGeom prst="rect">
            <a:avLst/>
          </a:prstGeom>
        </p:spPr>
      </p:pic>
      <p:sp>
        <p:nvSpPr>
          <p:cNvPr id="7" name="CaixaDeTexto 5"/>
          <p:cNvSpPr txBox="1"/>
          <p:nvPr/>
        </p:nvSpPr>
        <p:spPr>
          <a:xfrm>
            <a:off x="400931" y="6578847"/>
            <a:ext cx="609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pt-PT" sz="1200" dirty="0" smtClean="0">
                <a:solidFill>
                  <a:schemeClr val="accent1"/>
                </a:solidFill>
              </a:rPr>
              <a:t>Letrinhas </a:t>
            </a:r>
            <a:r>
              <a:rPr lang="en-US" sz="1200" dirty="0" smtClean="0">
                <a:solidFill>
                  <a:schemeClr val="accent1"/>
                </a:solidFill>
              </a:rPr>
              <a:t> – </a:t>
            </a:r>
            <a:r>
              <a:rPr lang="pt-PT" sz="1200" dirty="0" smtClean="0">
                <a:solidFill>
                  <a:schemeClr val="accent1"/>
                </a:solidFill>
              </a:rPr>
              <a:t>Projeto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Sistemas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Informação</a:t>
            </a:r>
            <a:r>
              <a:rPr lang="en-US" sz="1200" dirty="0" smtClean="0">
                <a:solidFill>
                  <a:schemeClr val="accent1"/>
                </a:solidFill>
              </a:rPr>
              <a:t> -2013/ 2014</a:t>
            </a:r>
            <a:endParaRPr lang="en-US" sz="1200" dirty="0">
              <a:solidFill>
                <a:schemeClr val="accent1"/>
              </a:solidFill>
            </a:endParaRPr>
          </a:p>
        </p:txBody>
      </p:sp>
      <p:sp>
        <p:nvSpPr>
          <p:cNvPr id="8" name="Marcador de Posição de Conteúdo 2"/>
          <p:cNvSpPr txBox="1">
            <a:spLocks/>
          </p:cNvSpPr>
          <p:nvPr/>
        </p:nvSpPr>
        <p:spPr>
          <a:xfrm>
            <a:off x="1555582" y="1576625"/>
            <a:ext cx="5754209" cy="20653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pt-PT" sz="2800" dirty="0" smtClean="0"/>
              <a:t>Testes de leitura</a:t>
            </a:r>
          </a:p>
          <a:p>
            <a:pPr lvl="2"/>
            <a:r>
              <a:rPr lang="pt-PT" sz="2400" dirty="0" smtClean="0"/>
              <a:t>Textos</a:t>
            </a:r>
          </a:p>
          <a:p>
            <a:pPr lvl="2"/>
            <a:r>
              <a:rPr lang="pt-PT" sz="2400" dirty="0" smtClean="0"/>
              <a:t>Poemas</a:t>
            </a:r>
          </a:p>
          <a:p>
            <a:pPr lvl="2"/>
            <a:r>
              <a:rPr lang="pt-PT" sz="2400" dirty="0" smtClean="0"/>
              <a:t>Palavras</a:t>
            </a:r>
          </a:p>
          <a:p>
            <a:pPr marL="914400" lvl="2" indent="0">
              <a:buNone/>
            </a:pPr>
            <a:endParaRPr lang="pt-PT" sz="2000" dirty="0" smtClean="0"/>
          </a:p>
          <a:p>
            <a:pPr marL="457200" lvl="1" indent="0">
              <a:buNone/>
            </a:pPr>
            <a:endParaRPr lang="pt-PT" sz="2200" dirty="0" smtClean="0"/>
          </a:p>
          <a:p>
            <a:pPr lvl="0"/>
            <a:endParaRPr lang="pt-PT" sz="2400" dirty="0" smtClean="0"/>
          </a:p>
          <a:p>
            <a:pPr lvl="0"/>
            <a:endParaRPr lang="pt-PT" sz="2400" dirty="0"/>
          </a:p>
        </p:txBody>
      </p:sp>
      <p:sp>
        <p:nvSpPr>
          <p:cNvPr id="9" name="Marcador de Posição de Conteúdo 2"/>
          <p:cNvSpPr txBox="1">
            <a:spLocks/>
          </p:cNvSpPr>
          <p:nvPr/>
        </p:nvSpPr>
        <p:spPr>
          <a:xfrm>
            <a:off x="1555582" y="3856193"/>
            <a:ext cx="6387415" cy="25036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2800" dirty="0"/>
              <a:t>Testes Multimédia</a:t>
            </a:r>
          </a:p>
          <a:p>
            <a:pPr lvl="1"/>
            <a:r>
              <a:rPr lang="pt-PT" sz="2400" dirty="0"/>
              <a:t>Interpretação através de: </a:t>
            </a:r>
          </a:p>
          <a:p>
            <a:pPr lvl="2"/>
            <a:r>
              <a:rPr lang="pt-PT" sz="2400" dirty="0"/>
              <a:t>Imagens</a:t>
            </a:r>
          </a:p>
          <a:p>
            <a:pPr lvl="2"/>
            <a:r>
              <a:rPr lang="pt-PT" sz="2400" dirty="0"/>
              <a:t>Som</a:t>
            </a:r>
          </a:p>
          <a:p>
            <a:pPr marL="914400" lvl="2" indent="0">
              <a:buNone/>
            </a:pPr>
            <a:endParaRPr lang="pt-PT" sz="2000" dirty="0" smtClean="0"/>
          </a:p>
          <a:p>
            <a:pPr marL="457200" lvl="1" indent="0">
              <a:buNone/>
            </a:pPr>
            <a:endParaRPr lang="pt-PT" sz="2200" dirty="0" smtClean="0"/>
          </a:p>
          <a:p>
            <a:pPr lvl="0"/>
            <a:endParaRPr lang="pt-PT" sz="2400" dirty="0" smtClean="0"/>
          </a:p>
          <a:p>
            <a:pPr lvl="0"/>
            <a:endParaRPr lang="pt-PT" sz="2400" dirty="0"/>
          </a:p>
        </p:txBody>
      </p:sp>
      <p:sp>
        <p:nvSpPr>
          <p:cNvPr id="10" name="Subtitle 2"/>
          <p:cNvSpPr txBox="1">
            <a:spLocks/>
          </p:cNvSpPr>
          <p:nvPr/>
        </p:nvSpPr>
        <p:spPr>
          <a:xfrm>
            <a:off x="-1" y="269267"/>
            <a:ext cx="7113319" cy="745938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4000" dirty="0" smtClean="0"/>
              <a:t> </a:t>
            </a:r>
            <a:r>
              <a:rPr lang="pt-PT" sz="4000" dirty="0" smtClean="0"/>
              <a:t>Desenvolvimento 				1/3</a:t>
            </a:r>
            <a:endParaRPr lang="pt-PT" sz="4000" dirty="0"/>
          </a:p>
        </p:txBody>
      </p:sp>
    </p:spTree>
    <p:extLst>
      <p:ext uri="{BB962C8B-B14F-4D97-AF65-F5344CB8AC3E}">
        <p14:creationId xmlns:p14="http://schemas.microsoft.com/office/powerpoint/2010/main" val="2071204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5903306"/>
            <a:ext cx="1143000" cy="952500"/>
          </a:xfrm>
          <a:prstGeom prst="rect">
            <a:avLst/>
          </a:prstGeom>
        </p:spPr>
      </p:pic>
      <p:sp>
        <p:nvSpPr>
          <p:cNvPr id="7" name="CaixaDeTexto 5"/>
          <p:cNvSpPr txBox="1"/>
          <p:nvPr/>
        </p:nvSpPr>
        <p:spPr>
          <a:xfrm>
            <a:off x="400931" y="6578847"/>
            <a:ext cx="609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pt-PT" sz="1200" dirty="0" smtClean="0">
                <a:solidFill>
                  <a:schemeClr val="accent1"/>
                </a:solidFill>
              </a:rPr>
              <a:t>Letrinhas </a:t>
            </a:r>
            <a:r>
              <a:rPr lang="en-US" sz="1200" dirty="0" smtClean="0">
                <a:solidFill>
                  <a:schemeClr val="accent1"/>
                </a:solidFill>
              </a:rPr>
              <a:t> – </a:t>
            </a:r>
            <a:r>
              <a:rPr lang="pt-PT" sz="1200" dirty="0" smtClean="0">
                <a:solidFill>
                  <a:schemeClr val="accent1"/>
                </a:solidFill>
              </a:rPr>
              <a:t>Projeto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Sistemas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Informação</a:t>
            </a:r>
            <a:r>
              <a:rPr lang="en-US" sz="1200" dirty="0" smtClean="0">
                <a:solidFill>
                  <a:schemeClr val="accent1"/>
                </a:solidFill>
              </a:rPr>
              <a:t> -2013/ 2014</a:t>
            </a:r>
            <a:endParaRPr lang="en-US" sz="1200" dirty="0">
              <a:solidFill>
                <a:schemeClr val="accent1"/>
              </a:solidFill>
            </a:endParaRPr>
          </a:p>
        </p:txBody>
      </p:sp>
      <p:sp>
        <p:nvSpPr>
          <p:cNvPr id="10" name="Subtitle 2"/>
          <p:cNvSpPr txBox="1">
            <a:spLocks/>
          </p:cNvSpPr>
          <p:nvPr/>
        </p:nvSpPr>
        <p:spPr>
          <a:xfrm>
            <a:off x="-1" y="269267"/>
            <a:ext cx="7113319" cy="745938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4000" dirty="0" smtClean="0"/>
              <a:t> </a:t>
            </a:r>
            <a:r>
              <a:rPr lang="pt-PT" sz="4000" dirty="0" smtClean="0"/>
              <a:t>Desenvolvimento 				2/3</a:t>
            </a:r>
            <a:endParaRPr lang="pt-PT" sz="4000" dirty="0"/>
          </a:p>
        </p:txBody>
      </p:sp>
      <p:sp>
        <p:nvSpPr>
          <p:cNvPr id="11" name="Marcador de Posição de Conteúdo 2"/>
          <p:cNvSpPr txBox="1">
            <a:spLocks/>
          </p:cNvSpPr>
          <p:nvPr/>
        </p:nvSpPr>
        <p:spPr>
          <a:xfrm>
            <a:off x="400931" y="1469373"/>
            <a:ext cx="9548491" cy="48956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2400" dirty="0" smtClean="0"/>
              <a:t>Testes</a:t>
            </a:r>
            <a:endParaRPr lang="pt-PT" sz="2000" dirty="0" smtClean="0"/>
          </a:p>
          <a:p>
            <a:pPr marL="457200" lvl="1" indent="0">
              <a:buNone/>
            </a:pPr>
            <a:endParaRPr lang="pt-PT" sz="2200" dirty="0" smtClean="0"/>
          </a:p>
          <a:p>
            <a:pPr lvl="0"/>
            <a:endParaRPr lang="pt-PT" sz="2400" dirty="0" smtClean="0"/>
          </a:p>
          <a:p>
            <a:pPr lvl="0"/>
            <a:endParaRPr lang="pt-PT" sz="2400" dirty="0"/>
          </a:p>
        </p:txBody>
      </p:sp>
    </p:spTree>
    <p:extLst>
      <p:ext uri="{BB962C8B-B14F-4D97-AF65-F5344CB8AC3E}">
        <p14:creationId xmlns:p14="http://schemas.microsoft.com/office/powerpoint/2010/main" val="334964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5903306"/>
            <a:ext cx="1143000" cy="952500"/>
          </a:xfrm>
          <a:prstGeom prst="rect">
            <a:avLst/>
          </a:prstGeom>
        </p:spPr>
      </p:pic>
      <p:sp>
        <p:nvSpPr>
          <p:cNvPr id="7" name="CaixaDeTexto 5"/>
          <p:cNvSpPr txBox="1"/>
          <p:nvPr/>
        </p:nvSpPr>
        <p:spPr>
          <a:xfrm>
            <a:off x="400931" y="6578847"/>
            <a:ext cx="609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pt-PT" sz="1200" dirty="0" smtClean="0">
                <a:solidFill>
                  <a:schemeClr val="accent1"/>
                </a:solidFill>
              </a:rPr>
              <a:t>Letrinhas </a:t>
            </a:r>
            <a:r>
              <a:rPr lang="en-US" sz="1200" dirty="0" smtClean="0">
                <a:solidFill>
                  <a:schemeClr val="accent1"/>
                </a:solidFill>
              </a:rPr>
              <a:t> – </a:t>
            </a:r>
            <a:r>
              <a:rPr lang="pt-PT" sz="1200" dirty="0" smtClean="0">
                <a:solidFill>
                  <a:schemeClr val="accent1"/>
                </a:solidFill>
              </a:rPr>
              <a:t>Projeto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Sistemas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Informação</a:t>
            </a:r>
            <a:r>
              <a:rPr lang="en-US" sz="1200" dirty="0" smtClean="0">
                <a:solidFill>
                  <a:schemeClr val="accent1"/>
                </a:solidFill>
              </a:rPr>
              <a:t> -2013/ 2014</a:t>
            </a:r>
            <a:endParaRPr lang="en-US" sz="1200" dirty="0">
              <a:solidFill>
                <a:schemeClr val="accent1"/>
              </a:solidFill>
            </a:endParaRPr>
          </a:p>
        </p:txBody>
      </p:sp>
      <p:sp>
        <p:nvSpPr>
          <p:cNvPr id="10" name="Subtitle 2"/>
          <p:cNvSpPr txBox="1">
            <a:spLocks/>
          </p:cNvSpPr>
          <p:nvPr/>
        </p:nvSpPr>
        <p:spPr>
          <a:xfrm>
            <a:off x="-1" y="269267"/>
            <a:ext cx="7113319" cy="745938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4000" dirty="0" smtClean="0"/>
              <a:t> </a:t>
            </a:r>
            <a:r>
              <a:rPr lang="pt-PT" sz="4000" dirty="0" smtClean="0"/>
              <a:t>Desenvolvimento 				3/3</a:t>
            </a:r>
            <a:endParaRPr lang="pt-PT" sz="4000" dirty="0"/>
          </a:p>
        </p:txBody>
      </p:sp>
      <p:sp>
        <p:nvSpPr>
          <p:cNvPr id="6" name="Marcador de Posição de Conteúdo 2"/>
          <p:cNvSpPr txBox="1">
            <a:spLocks/>
          </p:cNvSpPr>
          <p:nvPr/>
        </p:nvSpPr>
        <p:spPr>
          <a:xfrm>
            <a:off x="400931" y="1469373"/>
            <a:ext cx="9548491" cy="48956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pt-PT" sz="2400" dirty="0" smtClean="0"/>
              <a:t>O objetivo</a:t>
            </a:r>
            <a:endParaRPr lang="pt-PT" sz="2400" dirty="0"/>
          </a:p>
        </p:txBody>
      </p:sp>
    </p:spTree>
    <p:extLst>
      <p:ext uri="{BB962C8B-B14F-4D97-AF65-F5344CB8AC3E}">
        <p14:creationId xmlns:p14="http://schemas.microsoft.com/office/powerpoint/2010/main" val="1564684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5903306"/>
            <a:ext cx="1143000" cy="952500"/>
          </a:xfrm>
          <a:prstGeom prst="rect">
            <a:avLst/>
          </a:prstGeom>
        </p:spPr>
      </p:pic>
      <p:sp>
        <p:nvSpPr>
          <p:cNvPr id="7" name="CaixaDeTexto 5"/>
          <p:cNvSpPr txBox="1"/>
          <p:nvPr/>
        </p:nvSpPr>
        <p:spPr>
          <a:xfrm>
            <a:off x="400931" y="6578847"/>
            <a:ext cx="609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pt-PT" sz="1200" dirty="0" smtClean="0">
                <a:solidFill>
                  <a:schemeClr val="accent1"/>
                </a:solidFill>
              </a:rPr>
              <a:t>Letrinhas </a:t>
            </a:r>
            <a:r>
              <a:rPr lang="en-US" sz="1200" dirty="0" smtClean="0">
                <a:solidFill>
                  <a:schemeClr val="accent1"/>
                </a:solidFill>
              </a:rPr>
              <a:t> – </a:t>
            </a:r>
            <a:r>
              <a:rPr lang="pt-PT" sz="1200" dirty="0" smtClean="0">
                <a:solidFill>
                  <a:schemeClr val="accent1"/>
                </a:solidFill>
              </a:rPr>
              <a:t>Projeto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Sistemas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Informação</a:t>
            </a:r>
            <a:r>
              <a:rPr lang="en-US" sz="1200" dirty="0" smtClean="0">
                <a:solidFill>
                  <a:schemeClr val="accent1"/>
                </a:solidFill>
              </a:rPr>
              <a:t> -2013/ 2014</a:t>
            </a:r>
            <a:endParaRPr lang="en-US" sz="1200" dirty="0">
              <a:solidFill>
                <a:schemeClr val="accent1"/>
              </a:solidFill>
            </a:endParaRPr>
          </a:p>
        </p:txBody>
      </p:sp>
      <p:sp>
        <p:nvSpPr>
          <p:cNvPr id="10" name="Subtitle 2"/>
          <p:cNvSpPr txBox="1">
            <a:spLocks/>
          </p:cNvSpPr>
          <p:nvPr/>
        </p:nvSpPr>
        <p:spPr>
          <a:xfrm>
            <a:off x="-1" y="269267"/>
            <a:ext cx="7113319" cy="745938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4000" dirty="0" smtClean="0"/>
              <a:t> </a:t>
            </a:r>
            <a:r>
              <a:rPr lang="pt-PT" sz="4000" dirty="0" smtClean="0"/>
              <a:t>“</a:t>
            </a:r>
            <a:r>
              <a:rPr lang="pt-PT" sz="4000" dirty="0" smtClean="0"/>
              <a:t>Dividir para conquistar”</a:t>
            </a:r>
            <a:endParaRPr lang="pt-PT" sz="4000" dirty="0"/>
          </a:p>
        </p:txBody>
      </p:sp>
      <p:sp>
        <p:nvSpPr>
          <p:cNvPr id="8" name="Marcador de Posição de Conteúdo 2"/>
          <p:cNvSpPr txBox="1">
            <a:spLocks/>
          </p:cNvSpPr>
          <p:nvPr/>
        </p:nvSpPr>
        <p:spPr>
          <a:xfrm>
            <a:off x="1992134" y="1982664"/>
            <a:ext cx="6830108" cy="33187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pt-PT" sz="2800" dirty="0" smtClean="0"/>
              <a:t>Analise de Sistemas</a:t>
            </a:r>
          </a:p>
          <a:p>
            <a:pPr marL="0" lvl="0" indent="0">
              <a:buNone/>
            </a:pPr>
            <a:endParaRPr lang="pt-PT" sz="2800" dirty="0" smtClean="0"/>
          </a:p>
          <a:p>
            <a:pPr lvl="0"/>
            <a:r>
              <a:rPr lang="pt-PT" sz="2800" dirty="0" smtClean="0"/>
              <a:t>Aplicação</a:t>
            </a:r>
          </a:p>
          <a:p>
            <a:pPr marL="0" lvl="0" indent="0">
              <a:buNone/>
            </a:pPr>
            <a:endParaRPr lang="pt-PT" sz="2800" dirty="0" smtClean="0"/>
          </a:p>
          <a:p>
            <a:pPr lvl="0"/>
            <a:r>
              <a:rPr lang="pt-PT" sz="2800" dirty="0" smtClean="0"/>
              <a:t>Sistemas de Informação</a:t>
            </a:r>
            <a:endParaRPr lang="pt-PT" sz="2800" dirty="0"/>
          </a:p>
        </p:txBody>
      </p:sp>
    </p:spTree>
    <p:extLst>
      <p:ext uri="{BB962C8B-B14F-4D97-AF65-F5344CB8AC3E}">
        <p14:creationId xmlns:p14="http://schemas.microsoft.com/office/powerpoint/2010/main" val="1968173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1266</TotalTime>
  <Words>1191</Words>
  <Application>Microsoft Office PowerPoint</Application>
  <PresentationFormat>Personalizados</PresentationFormat>
  <Paragraphs>177</Paragraphs>
  <Slides>45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dos diapositivos</vt:lpstr>
      </vt:variant>
      <vt:variant>
        <vt:i4>45</vt:i4>
      </vt:variant>
    </vt:vector>
  </HeadingPairs>
  <TitlesOfParts>
    <vt:vector size="46" baseType="lpstr">
      <vt:lpstr>Facet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Momentos do Projeto:</vt:lpstr>
      <vt:lpstr>Quanto do problema já consegue resolver:</vt:lpstr>
      <vt:lpstr>O que ficou por fazer, </vt:lpstr>
      <vt:lpstr>Futuros passos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Instituto Politécnico de Tomar</dc:title>
  <dc:creator>Artur</dc:creator>
  <cp:lastModifiedBy>Thiago</cp:lastModifiedBy>
  <cp:revision>110</cp:revision>
  <dcterms:created xsi:type="dcterms:W3CDTF">2014-03-21T17:38:07Z</dcterms:created>
  <dcterms:modified xsi:type="dcterms:W3CDTF">2014-06-15T07:57:33Z</dcterms:modified>
</cp:coreProperties>
</file>